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4" r:id="rId3"/>
    <p:sldId id="261" r:id="rId4"/>
    <p:sldId id="263" r:id="rId5"/>
    <p:sldId id="260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8" r:id="rId25"/>
    <p:sldId id="289" r:id="rId26"/>
    <p:sldId id="290" r:id="rId27"/>
    <p:sldId id="291" r:id="rId28"/>
    <p:sldId id="292" r:id="rId29"/>
    <p:sldId id="295" r:id="rId30"/>
    <p:sldId id="296" r:id="rId31"/>
    <p:sldId id="297" r:id="rId32"/>
    <p:sldId id="298" r:id="rId33"/>
    <p:sldId id="299" r:id="rId34"/>
    <p:sldId id="287" r:id="rId35"/>
  </p:sldIdLst>
  <p:sldSz cx="12192000" cy="6858000"/>
  <p:notesSz cx="6858000" cy="9144000"/>
  <p:embeddedFontLst>
    <p:embeddedFont>
      <p:font typeface="Garamond" panose="02020404030301010803" pitchFamily="18" charset="0"/>
      <p:regular r:id="rId36"/>
      <p:bold r:id="rId37"/>
      <p:italic r:id="rId38"/>
    </p:embeddedFont>
    <p:embeddedFont>
      <p:font typeface="Cavendish modern" panose="020B0604020202020204" charset="0"/>
      <p:regular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5"/>
    <a:srgbClr val="D3918F"/>
    <a:srgbClr val="FEFEFE"/>
    <a:srgbClr val="F6F6F6"/>
    <a:srgbClr val="F9FAFC"/>
    <a:srgbClr val="F4F3EE"/>
    <a:srgbClr val="E9E9DD"/>
    <a:srgbClr val="F1F1E9"/>
    <a:srgbClr val="FAF9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7" autoAdjust="0"/>
    <p:restoredTop sz="94660"/>
  </p:normalViewPr>
  <p:slideViewPr>
    <p:cSldViewPr snapToGrid="0">
      <p:cViewPr>
        <p:scale>
          <a:sx n="75" d="100"/>
          <a:sy n="75" d="100"/>
        </p:scale>
        <p:origin x="-32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6B60C5-21A1-218D-F82B-76D6451E4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BCCE31-2174-865C-5A40-A0A971E71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4F2FD-A39B-17A2-E012-513B3218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068283-5E2A-6337-BE99-8CEB7F38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7FC19D-210D-E0F6-E1DA-B8E30ADE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61B097-BB24-300E-8478-EB6C50DA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517B3F-5556-519E-B8C9-08B83BCD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503D1-9A1C-BD55-BC4E-B060BD0F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31D22C-5132-D239-C5DE-356CE54D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B891F-BC19-B8B9-7E72-C66B8B92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067220-8C28-9121-A891-A09C91D5F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0A6947-D4EC-F598-E59B-5172C322D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DDF2BD-AFA6-8C7E-9F8C-01519B9D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A1C2EC-73AB-2AEB-B9EF-77660460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5182B4-D59D-8897-9A62-E5483DA0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0473D-5CA0-EE3A-CF7C-4708366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2FE25-FEAC-A4B4-9122-6DBA2BBC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36D365-D59E-9F5F-C13D-146635E4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E94C-817E-8E37-F36E-28EC228C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94518D-ACD9-3050-3325-484B9A90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C1A465-D173-785D-6766-173B1E31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FCFB39-7F44-2583-D6DB-EE57B632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40E3A4-F630-6822-EB35-8C517F20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7D8BA9-CF53-60FA-955D-1653CD58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5D6CF-AD51-A6F5-9C73-618A22A0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79B78-AB3F-5DC4-50D9-657E2BFE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E2C605-2C75-4B47-2174-D9943A644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6411B8-8123-FC29-AF8A-94B2C744A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5FA767-9067-F414-73F5-84713CDF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DA0F82-C416-9A02-ABB1-D733A010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4691C8-2B5B-5E01-CE2F-B0133ADB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26434-8780-7876-039B-E1B41AC1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0ED97D-DBD2-BEAF-AAC9-EC007541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8746C5-3D2D-1F8D-469D-3CEAFE3A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0FB794-F610-54EF-E4EF-267B22FE5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1B1982-AD57-835B-EC1C-ABAB06A99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AC5832B-755B-086F-B008-5E6A65B7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4BD1A7-117C-983C-698A-8E84496A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DEA9A6-D8F3-DEDB-C791-9727E85E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8B4E1-9196-22EC-EAA9-3DD19C99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CD6DE3-9F95-BEA7-4586-C37AE444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BBC960-2EDE-2EA0-6FC4-4E6A1DC9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B7ABC-7482-8924-5499-C71CE215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7953B2D-B41B-A5C2-7E7E-D20C4B6A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BC3776-09ED-7E63-6948-8B9890A7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3E8BAF-B4F4-E240-5867-D0346916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E24DBB-6FF7-6440-10BC-6B747713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8BC49B-4009-0B29-7834-5E165AF94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C18A50-C2BC-C21C-1B0E-18AFDA1B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7C69C3-F2C9-8D39-87A3-A5384B90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9AE1DF-E5D7-3647-DA25-2EF5DAF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619F2D-4043-AFCD-F49B-0BD27698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1822D-4083-9DCF-9068-76B2366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6F8EAB3-2E5F-7CF7-673F-95DAE70BE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0078A3-29A5-B50E-F852-B434306C7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A3EFEB-E1BB-7FF9-EC1D-EC6F0BCC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6BCB54-8B29-7E89-A14D-095B82E0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53B713-94A5-D97E-B20A-8914E52E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7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9830D-FEFF-8E15-4F04-B93D4BE1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76DE1D-9553-96EF-2545-285BF4A42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5AD4AE-7AD4-30AF-18DA-02F91504A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52C1-AFDF-49F6-B94B-437AD6DBD11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6B850-1A80-3031-41EF-58EAE1E72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49F060-B63B-0F1B-95BD-22562AE9B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E7D-16B0-49CD-B376-CC77BC17150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E8E91C-7BDA-AD9B-91BB-F2AB5A76C4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0" y="6546896"/>
            <a:ext cx="672219" cy="2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6.jp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1.jp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3.jp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4.jp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5.jp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6.webp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8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9.jp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5.wdp"/><Relationship Id="rId7" Type="http://schemas.openxmlformats.org/officeDocument/2006/relationships/image" Target="../media/image5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2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9.wdp"/><Relationship Id="rId7" Type="http://schemas.openxmlformats.org/officeDocument/2006/relationships/image" Target="../media/image1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4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3.xml"/><Relationship Id="rId3" Type="http://schemas.openxmlformats.org/officeDocument/2006/relationships/image" Target="../media/image8.png"/><Relationship Id="rId21" Type="http://schemas.openxmlformats.org/officeDocument/2006/relationships/slide" Target="slide21.xml"/><Relationship Id="rId34" Type="http://schemas.microsoft.com/office/2007/relationships/hdphoto" Target="../media/hdphoto3.wdp"/><Relationship Id="rId42" Type="http://schemas.openxmlformats.org/officeDocument/2006/relationships/slide" Target="slide29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image" Target="../media/image12.png"/><Relationship Id="rId38" Type="http://schemas.openxmlformats.org/officeDocument/2006/relationships/slide" Target="slide30.xml"/><Relationship Id="rId2" Type="http://schemas.openxmlformats.org/officeDocument/2006/relationships/image" Target="../media/image7.pn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4.xml"/><Relationship Id="rId41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19.xml"/><Relationship Id="rId32" Type="http://schemas.openxmlformats.org/officeDocument/2006/relationships/image" Target="../media/image11.png"/><Relationship Id="rId37" Type="http://schemas.microsoft.com/office/2007/relationships/hdphoto" Target="../media/hdphoto4.wdp"/><Relationship Id="rId40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image" Target="../media/image14.png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31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image" Target="../media/image9.png"/><Relationship Id="rId35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5.jp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6.jp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7.jp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8.jp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hyperlink" Target="https://pics.ru/wp-content/uploads/2016/02/tele1.jpg" TargetMode="External"/><Relationship Id="rId18" Type="http://schemas.openxmlformats.org/officeDocument/2006/relationships/hyperlink" Target="https://lubok.club/otkr/uploads/posts/2023-08/thumbs/1691108498_lubok-club-p-otkritki-po-teme-voennie-professii-31.jpg" TargetMode="External"/><Relationship Id="rId26" Type="http://schemas.openxmlformats.org/officeDocument/2006/relationships/hyperlink" Target="https://cdn.pixabay.com/photo/2022/01/13/08/48/bathyscaphe-6934707_1280.png" TargetMode="External"/><Relationship Id="rId39" Type="http://schemas.openxmlformats.org/officeDocument/2006/relationships/hyperlink" Target="https://img.freepik.com/premium-vector/little-boy-thinking-a-bubble-with-question-sign-isolated-on-white-background-vector-illustration_181870-234.jpg?w=360" TargetMode="External"/><Relationship Id="rId3" Type="http://schemas.openxmlformats.org/officeDocument/2006/relationships/hyperlink" Target="https://w7.pngwing.com/pngs/462/885/png-transparent-computer-icons-house-house-angle-desktop-wallpaper-computer-icons-thumbnail.png" TargetMode="External"/><Relationship Id="rId21" Type="http://schemas.openxmlformats.org/officeDocument/2006/relationships/hyperlink" Target="https://img-fotki.yandex.ru/get/769660/200418627.239/0_1bf23e_6df563cd_orig.png" TargetMode="External"/><Relationship Id="rId34" Type="http://schemas.openxmlformats.org/officeDocument/2006/relationships/hyperlink" Target="https://img.freepik.com/premium-vector/radiologist-examines-xray_74102-954.jpg?w=740" TargetMode="External"/><Relationship Id="rId42" Type="http://schemas.openxmlformats.org/officeDocument/2006/relationships/hyperlink" Target="http://vitebskcity.by/img/sankrispino_big.jpg" TargetMode="External"/><Relationship Id="rId47" Type="http://schemas.microsoft.com/office/2007/relationships/hdphoto" Target="../media/hdphoto10.wdp"/><Relationship Id="rId7" Type="http://schemas.openxmlformats.org/officeDocument/2006/relationships/hyperlink" Target="http://kvestodel.ru/" TargetMode="External"/><Relationship Id="rId12" Type="http://schemas.openxmlformats.org/officeDocument/2006/relationships/hyperlink" Target="https://www.pngwing.com/ru/free-png-zqrxq/download" TargetMode="External"/><Relationship Id="rId17" Type="http://schemas.openxmlformats.org/officeDocument/2006/relationships/hyperlink" Target="https://www.pngwing.com/ru/free-png-aapgt" TargetMode="External"/><Relationship Id="rId25" Type="http://schemas.openxmlformats.org/officeDocument/2006/relationships/hyperlink" Target="https://novate.ru/files/tim/legonathan/Lego_art_3.jpg" TargetMode="External"/><Relationship Id="rId33" Type="http://schemas.openxmlformats.org/officeDocument/2006/relationships/hyperlink" Target="https://lubok.club/uploads/posts/2023-10/thumbs/1697477781_lubok-club-p-uchitel-i-uchenik-illyustratsiya-32.jpg" TargetMode="External"/><Relationship Id="rId38" Type="http://schemas.openxmlformats.org/officeDocument/2006/relationships/hyperlink" Target="https://www.pngwing.com/ru/free-png-avrjh/download" TargetMode="External"/><Relationship Id="rId46" Type="http://schemas.openxmlformats.org/officeDocument/2006/relationships/image" Target="../media/image59.png"/><Relationship Id="rId2" Type="http://schemas.openxmlformats.org/officeDocument/2006/relationships/hyperlink" Target="https://www.pngall.com/wp-content/uploads/5/X-Letter-PNG-Image-HD.png" TargetMode="External"/><Relationship Id="rId16" Type="http://schemas.openxmlformats.org/officeDocument/2006/relationships/hyperlink" Target="https://www.pngegg.com/ru/png-clxor" TargetMode="External"/><Relationship Id="rId20" Type="http://schemas.openxmlformats.org/officeDocument/2006/relationships/hyperlink" Target="https://www.pngwing.com/ru/free-png-iccng" TargetMode="External"/><Relationship Id="rId29" Type="http://schemas.openxmlformats.org/officeDocument/2006/relationships/hyperlink" Target="https://avatars.dzeninfra.ru/get-zen_doc/1567436/pub_616000d988d7d5437b651974_616010170a738a6103d0832a/scale_1200" TargetMode="External"/><Relationship Id="rId41" Type="http://schemas.openxmlformats.org/officeDocument/2006/relationships/hyperlink" Target="https://dynamic-media-cdn.tripadvisor.com/media/photo-o/17/68/a0/af/caption.jpg?w=1200&amp;h=-1&amp;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scloud.pythonanywhere.com/" TargetMode="External"/><Relationship Id="rId11" Type="http://schemas.openxmlformats.org/officeDocument/2006/relationships/hyperlink" Target="https://pictures.pibig.info/uploads/posts/2023-04/1681793525_pictures-pibig-info-p-raskraska-trubochist-krasivo-12.jpg" TargetMode="External"/><Relationship Id="rId24" Type="http://schemas.openxmlformats.org/officeDocument/2006/relationships/hyperlink" Target="https://www.klipartz.com/ru/sticker-png-gmtqz" TargetMode="External"/><Relationship Id="rId32" Type="http://schemas.openxmlformats.org/officeDocument/2006/relationships/hyperlink" Target="https://pickimage.ru/wp-content/uploads/2020/06/letchik1.jpg" TargetMode="External"/><Relationship Id="rId37" Type="http://schemas.openxmlformats.org/officeDocument/2006/relationships/hyperlink" Target="https://www.klipartz.com/ru/sticker-png-oboxr" TargetMode="External"/><Relationship Id="rId40" Type="http://schemas.openxmlformats.org/officeDocument/2006/relationships/hyperlink" Target="https://newton.by/upload/medialibrary/137/137adbd9b820c15274d1c5d393021a4a.png" TargetMode="External"/><Relationship Id="rId45" Type="http://schemas.openxmlformats.org/officeDocument/2006/relationships/hyperlink" Target="https://1prof.by/news/stil-zhizni/gorodskie-skulptury-minska-proverte-so-vsemi-li-u-vas-est-foto/#gallery15" TargetMode="External"/><Relationship Id="rId5" Type="http://schemas.openxmlformats.org/officeDocument/2006/relationships/hyperlink" Target="https://fonoteka.top/uploads/posts/2021-04/1618434055_20-phonoteka_org-p-fon-dlya-prezentatsii-professii-23.jpg" TargetMode="External"/><Relationship Id="rId15" Type="http://schemas.openxmlformats.org/officeDocument/2006/relationships/hyperlink" Target="https://babyimages.ru/kartinki/mashina-kartinka-08.jpg" TargetMode="External"/><Relationship Id="rId23" Type="http://schemas.openxmlformats.org/officeDocument/2006/relationships/hyperlink" Target="https://www.pngegg.com/ru/png-plbwv" TargetMode="External"/><Relationship Id="rId28" Type="http://schemas.openxmlformats.org/officeDocument/2006/relationships/hyperlink" Target="https://avatars.dzeninfra.ru/get-zen_doc/1930771/pub_5cbda35d70f6f500b0ddbd09_5cbda57920749800b5aedf86/scale_1200" TargetMode="External"/><Relationship Id="rId36" Type="http://schemas.openxmlformats.org/officeDocument/2006/relationships/hyperlink" Target="https://www.pngwing.com/ru/free-png-zjham" TargetMode="External"/><Relationship Id="rId49" Type="http://schemas.microsoft.com/office/2007/relationships/hdphoto" Target="../media/hdphoto2.wdp"/><Relationship Id="rId10" Type="http://schemas.openxmlformats.org/officeDocument/2006/relationships/hyperlink" Target="https://img.freepik.com/premium-vector/medieval-cooper-assembling-wood-barrels-casks-with-tolls-hammer-and-chisel-old-artisan-working-with-wooden-buckets-profession-of-middle-ages-flat-vector-illustration-isolated-on-white-background_198278-18899.jpg" TargetMode="External"/><Relationship Id="rId19" Type="http://schemas.openxmlformats.org/officeDocument/2006/relationships/hyperlink" Target="https://www.klipartz.com/ru/sticker-png-ovxim" TargetMode="External"/><Relationship Id="rId31" Type="http://schemas.openxmlformats.org/officeDocument/2006/relationships/hyperlink" Target="https://www.klipartz.com/ru/sticker-png-tknwp" TargetMode="External"/><Relationship Id="rId44" Type="http://schemas.openxmlformats.org/officeDocument/2006/relationships/hyperlink" Target="https://photo.brestcity.com/2016/fonrshik_dep05.jpg" TargetMode="External"/><Relationship Id="rId4" Type="http://schemas.openxmlformats.org/officeDocument/2006/relationships/hyperlink" Target="https://down.imgspng.com/download/0720/letter_i_PNG61.png" TargetMode="External"/><Relationship Id="rId9" Type="http://schemas.openxmlformats.org/officeDocument/2006/relationships/hyperlink" Target="https://static.wikia.nocookie.net/disneyypixar/images/7/70/The_Pied_Piper.png/revision/latest?cb=20190323220728&amp;path-prefix=es" TargetMode="External"/><Relationship Id="rId14" Type="http://schemas.openxmlformats.org/officeDocument/2006/relationships/hyperlink" Target="https://upload.wikimedia.org/wikipedia/commons/5/5a/Astronomer_Edward_Charles_Pickering's_Harvard_computers.jpg" TargetMode="External"/><Relationship Id="rId22" Type="http://schemas.openxmlformats.org/officeDocument/2006/relationships/hyperlink" Target="https://free-png.ru/professiya-povar/" TargetMode="External"/><Relationship Id="rId27" Type="http://schemas.openxmlformats.org/officeDocument/2006/relationships/hyperlink" Target="https://ic.pics.livejournal.com/paulssen/65909922/9854/9854_900.jpg" TargetMode="External"/><Relationship Id="rId30" Type="http://schemas.openxmlformats.org/officeDocument/2006/relationships/hyperlink" Target="https://minsk.i-r.by/content/c/600-1000-1/2017/20170928/u89295/images/201710/06/f20171006205034-49915_1506596759.png.webp" TargetMode="External"/><Relationship Id="rId35" Type="http://schemas.openxmlformats.org/officeDocument/2006/relationships/hyperlink" Target="https://www.pinclipart.com/maxpin/JRJio/" TargetMode="External"/><Relationship Id="rId43" Type="http://schemas.openxmlformats.org/officeDocument/2006/relationships/hyperlink" Target="https://hottaby4.by/wp-content/uploads/2020/10/zvezdochet-2-819x1024.jpg" TargetMode="External"/><Relationship Id="rId48" Type="http://schemas.openxmlformats.org/officeDocument/2006/relationships/image" Target="../media/image60.png"/><Relationship Id="rId8" Type="http://schemas.openxmlformats.org/officeDocument/2006/relationships/hyperlink" Target="https://encrypted-tbn1.gstatic.com/images?q=tbn:ANd9GcTlR-QXpZZ3aeusBtIvF2t-WaRN80Rj_EwyznTd2EKLmldEEMl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9.jp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B542CB-113C-0739-A3DE-1886FBDBD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9" y="478948"/>
            <a:ext cx="11953874" cy="1787525"/>
          </a:xfrm>
        </p:spPr>
        <p:txBody>
          <a:bodyPr>
            <a:normAutofit/>
          </a:bodyPr>
          <a:lstStyle/>
          <a:p>
            <a:r>
              <a:rPr lang="ru-RU" sz="6600" dirty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</a:t>
            </a:r>
            <a:r>
              <a:rPr lang="ru-RU" sz="5400" dirty="0">
                <a:solidFill>
                  <a:srgbClr val="750A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750A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750A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987E54-6532-AE53-B5E2-AB0B62293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7798" y="4605949"/>
            <a:ext cx="5257799" cy="165576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И. Кулакова,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 СШ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 Сивачёва г. Гродно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74D2F5B-40A4-C75A-7A88-17D169236178}"/>
              </a:ext>
            </a:extLst>
          </p:cNvPr>
          <p:cNvSpPr txBox="1">
            <a:spLocks/>
          </p:cNvSpPr>
          <p:nvPr/>
        </p:nvSpPr>
        <p:spPr>
          <a:xfrm>
            <a:off x="879896" y="1402647"/>
            <a:ext cx="10837472" cy="20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400" dirty="0" smtClean="0">
                <a:ln w="381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профессий»</a:t>
            </a:r>
            <a:endParaRPr lang="ru-RU" sz="5400" dirty="0">
              <a:solidFill>
                <a:srgbClr val="750A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59CEEE-168B-CCF9-EE03-6A9EB3FEA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22" y="3307394"/>
            <a:ext cx="3314700" cy="3314700"/>
          </a:xfrm>
          <a:prstGeom prst="rect">
            <a:avLst/>
          </a:prstGeom>
        </p:spPr>
      </p:pic>
      <p:pic>
        <p:nvPicPr>
          <p:cNvPr id="13" name="Рисунок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74ABEA5-4F14-3A32-75A9-F6BEDD83A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" y="40798"/>
            <a:ext cx="876300" cy="876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2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45802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871430" y="1399205"/>
            <a:ext cx="747921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уютным сделать дом, Мы его всегда зовём. 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идеи воплощает, </a:t>
            </a: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 </a:t>
            </a:r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обновляет.</a:t>
            </a:r>
          </a:p>
          <a:p>
            <a:pPr algn="ctr"/>
            <a:endParaRPr lang="ru-RU" sz="4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96750" y="5290841"/>
            <a:ext cx="49495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r="16567"/>
          <a:stretch/>
        </p:blipFill>
        <p:spPr>
          <a:xfrm>
            <a:off x="7949091" y="441184"/>
            <a:ext cx="2985586" cy="45119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412402-E3EE-9CD6-6756-548D6CF86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545" y="203163"/>
            <a:ext cx="920879" cy="1196042"/>
          </a:xfrm>
          <a:prstGeom prst="rect">
            <a:avLst/>
          </a:prstGeom>
        </p:spPr>
      </p:pic>
      <p:pic>
        <p:nvPicPr>
          <p:cNvPr id="3" name="Рисунок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81FF97FD-1362-C036-D454-5D91993DBF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2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75062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62" y="1151659"/>
            <a:ext cx="2494316" cy="3789485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278117" y="5244675"/>
            <a:ext cx="5716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7F1392-E71E-AACB-7D41-27A70F37E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978" y="247491"/>
            <a:ext cx="920879" cy="1196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7FE26F-5377-C2B0-795B-33ED3088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63" y="1725882"/>
            <a:ext cx="7132712" cy="2971963"/>
          </a:xfrm>
          <a:prstGeom prst="rect">
            <a:avLst/>
          </a:prstGeom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52091CDC-9A24-594D-6392-306EA81B17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2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1030" y="140935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2"/>
          <a:stretch/>
        </p:blipFill>
        <p:spPr>
          <a:xfrm>
            <a:off x="8555241" y="1293364"/>
            <a:ext cx="2968529" cy="3989888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213719" y="5249136"/>
            <a:ext cx="508697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31A356-7A0E-0C82-C193-21CA6AC7DD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545" y="203163"/>
            <a:ext cx="920879" cy="1196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31BDBE-69F4-424D-80E8-878F4F4744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/>
          <a:stretch/>
        </p:blipFill>
        <p:spPr>
          <a:xfrm>
            <a:off x="445652" y="1516704"/>
            <a:ext cx="7977379" cy="1912296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0D88A61-3652-C895-2415-D3667423AC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1" y="5248203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2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1030" y="140935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312" y="1113637"/>
            <a:ext cx="3323095" cy="3801915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278117" y="5248203"/>
            <a:ext cx="57167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C8C2463-BFE2-BB58-5A65-27B14275B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545" y="203163"/>
            <a:ext cx="920879" cy="1196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843CD8-64A5-EA33-AE11-BFA8EBA2D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5" y="2035264"/>
            <a:ext cx="6952712" cy="208691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>
            <a:hlinkClick r:id="rId8" action="ppaction://hlinksldjump"/>
            <a:extLst>
              <a:ext uri="{FF2B5EF4-FFF2-40B4-BE49-F238E27FC236}">
                <a16:creationId xmlns:a16="http://schemas.microsoft.com/office/drawing/2014/main" xmlns="" id="{2CE19970-148D-4416-53B9-96DC39D3DE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06476" y="385685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3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92939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1568233" y="123076"/>
            <a:ext cx="90555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семи названиям предметов </a:t>
            </a: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человеку </a:t>
            </a:r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профессии они </a:t>
            </a: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принадлежат. </a:t>
            </a:r>
            <a:endParaRPr lang="ru-RU" sz="36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819440" y="5237866"/>
            <a:ext cx="494959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369310-C33B-66A4-C3C7-127F00F97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1" y="1473196"/>
            <a:ext cx="3090302" cy="37646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FCAFD9-6C69-C847-3E40-7AADFEC09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30" y="1453468"/>
            <a:ext cx="4879716" cy="3659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DC2087-B26A-33F2-7153-DDDC6618E3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" y="560342"/>
            <a:ext cx="969629" cy="969629"/>
          </a:xfrm>
          <a:prstGeom prst="rect">
            <a:avLst/>
          </a:prstGeom>
        </p:spPr>
      </p:pic>
      <p:pic>
        <p:nvPicPr>
          <p:cNvPr id="2" name="Рисунок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C591DC79-C843-32AC-BE4F-1B0D53586C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98726" y="330187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3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324600" y="5290842"/>
            <a:ext cx="553376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 (</a:t>
            </a:r>
            <a:r>
              <a:rPr lang="ru-RU" sz="54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швея)</a:t>
            </a:r>
            <a:endParaRPr lang="ru-RU" sz="54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369310-C33B-66A4-C3C7-127F00F97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469" y="1529971"/>
            <a:ext cx="2915001" cy="36494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FCAFD9-6C69-C847-3E40-7AADFEC09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48" y="1433204"/>
            <a:ext cx="5104275" cy="38282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A8A745-0532-0ED6-FCB4-5316803DC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" y="560342"/>
            <a:ext cx="969629" cy="9696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604813D-7289-B5B4-95F0-6D205C9E033C}"/>
              </a:ext>
            </a:extLst>
          </p:cNvPr>
          <p:cNvSpPr/>
          <p:nvPr/>
        </p:nvSpPr>
        <p:spPr>
          <a:xfrm>
            <a:off x="1568233" y="90102"/>
            <a:ext cx="90555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семи названиям предметов определите, человеку какой профессии они принадлежат. </a:t>
            </a:r>
            <a:endParaRPr lang="ru-RU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427413C5-BAD3-354D-DEB3-AC5BED1580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880" y="320662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3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908766" y="5198509"/>
            <a:ext cx="494959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369310-C33B-66A4-C3C7-127F00F97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627" y="1417178"/>
            <a:ext cx="2975273" cy="36647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FCAFD9-6C69-C847-3E40-7AADFEC09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30" y="1453462"/>
            <a:ext cx="5055562" cy="37916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7CD8BF-6496-14E0-5073-A3557BBF8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" y="560342"/>
            <a:ext cx="969629" cy="9696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763328-F712-93AE-F9DF-98456CE0DD0B}"/>
              </a:ext>
            </a:extLst>
          </p:cNvPr>
          <p:cNvSpPr/>
          <p:nvPr/>
        </p:nvSpPr>
        <p:spPr>
          <a:xfrm>
            <a:off x="1568233" y="187481"/>
            <a:ext cx="9055533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семи названиям предметов определите, человеку какой профессии они принадлежат. </a:t>
            </a:r>
          </a:p>
          <a:p>
            <a:pPr algn="ctr"/>
            <a:endParaRPr lang="ru-RU" sz="32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00CE5E7-BF26-DFF5-AE8C-6BBD4F5C07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29" y="431659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06476" y="376160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3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095999" y="5213406"/>
            <a:ext cx="576236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369310-C33B-66A4-C3C7-127F00F97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0397" y="1359264"/>
            <a:ext cx="2443369" cy="3734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FCAFD9-6C69-C847-3E40-7AADFEC09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9" y="1448111"/>
            <a:ext cx="5020393" cy="37652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596FB0-B93D-9819-46C7-2328CB8EC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" y="560342"/>
            <a:ext cx="969629" cy="9696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E1A66E-F601-4409-1CDB-89DA294084EB}"/>
              </a:ext>
            </a:extLst>
          </p:cNvPr>
          <p:cNvSpPr/>
          <p:nvPr/>
        </p:nvSpPr>
        <p:spPr>
          <a:xfrm>
            <a:off x="1568233" y="187481"/>
            <a:ext cx="90555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семи названиям предметов определите, человеку какой профессии они принадлежат. </a:t>
            </a:r>
            <a:endParaRPr lang="ru-RU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05D940CC-9060-57D1-48A7-DA3BECCB04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06476" y="338487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3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92939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5599766" y="5198509"/>
            <a:ext cx="628403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369310-C33B-66A4-C3C7-127F00F97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5956" y="1479733"/>
            <a:ext cx="2987809" cy="33986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FCAFD9-6C69-C847-3E40-7AADFEC09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38" y="1410629"/>
            <a:ext cx="4879728" cy="36597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FF6222-56FB-3808-4C16-324DC6DE43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" y="560342"/>
            <a:ext cx="969629" cy="9696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9C145F-3C4D-CA02-7532-4DA9B3066D5C}"/>
              </a:ext>
            </a:extLst>
          </p:cNvPr>
          <p:cNvSpPr/>
          <p:nvPr/>
        </p:nvSpPr>
        <p:spPr>
          <a:xfrm>
            <a:off x="1568233" y="187481"/>
            <a:ext cx="90555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 названиям предметов определите, человеку какой профессии они принадлежат. </a:t>
            </a:r>
            <a:endParaRPr lang="ru-RU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4B4537F6-802A-B40B-4552-D4412ABB12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880" y="320662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4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706100" y="144088"/>
            <a:ext cx="1288757" cy="1964112"/>
            <a:chOff x="10831004" y="71659"/>
            <a:chExt cx="1100479" cy="181741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72463" y="134745"/>
              <a:ext cx="8274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990453" y="903580"/>
            <a:ext cx="747921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Это, пожалуй, самая детская профессия для взрослых.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точек продаж в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магазине.</a:t>
            </a:r>
            <a:endParaRPr lang="ru-RU" sz="4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4838697" y="5306643"/>
            <a:ext cx="681828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сборщик конструкторов (</a:t>
            </a:r>
            <a:r>
              <a:rPr lang="ru-RU" sz="4000" b="1" dirty="0" err="1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4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скульптор)</a:t>
            </a:r>
            <a:endParaRPr lang="ru-RU" sz="4000" b="1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344" y="684088"/>
            <a:ext cx="3315806" cy="4421076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85AE5E9-1629-4C0D-FFE1-2CE20AA0E2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202A23-C979-8544-8445-F62ECB40AE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93">
            <a:off x="35040" y="440973"/>
            <a:ext cx="905774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B147CF1-7799-408C-08DF-6B47FD6A4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7C5444-E1B6-A527-DF19-196C040C6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19977"/>
          <a:stretch/>
        </p:blipFill>
        <p:spPr>
          <a:xfrm>
            <a:off x="4425298" y="0"/>
            <a:ext cx="714267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F17CD-9572-3101-0855-752F64A2D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08"/>
          <a:stretch/>
        </p:blipFill>
        <p:spPr>
          <a:xfrm>
            <a:off x="495014" y="77996"/>
            <a:ext cx="3306253" cy="3362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E63ACF-0A70-37FF-EDCF-3F0EAD81F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/>
          <a:stretch/>
        </p:blipFill>
        <p:spPr>
          <a:xfrm>
            <a:off x="495014" y="3155291"/>
            <a:ext cx="4093923" cy="2341083"/>
          </a:xfrm>
          <a:prstGeom prst="rect">
            <a:avLst/>
          </a:prstGeom>
        </p:spPr>
      </p:pic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54C1B20-AFB6-9DD4-5603-A5C32DE6A536}"/>
              </a:ext>
            </a:extLst>
          </p:cNvPr>
          <p:cNvSpPr/>
          <p:nvPr/>
        </p:nvSpPr>
        <p:spPr>
          <a:xfrm>
            <a:off x="11091731" y="6340415"/>
            <a:ext cx="952475" cy="412688"/>
          </a:xfrm>
          <a:prstGeom prst="actionButtonForwardNext">
            <a:avLst/>
          </a:prstGeom>
          <a:ln>
            <a:solidFill>
              <a:srgbClr val="00502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1" y="5396685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880" y="320662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4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96146" y="164124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769880" y="252415"/>
            <a:ext cx="747921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редкая профессия. Выбирают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смелые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находчивые мужчины. Их называют мастерами подводных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спасают 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людей и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корабли,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потерпевшие крушение.</a:t>
            </a:r>
            <a:endParaRPr lang="ru-RU" sz="4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682451" y="5368330"/>
            <a:ext cx="494959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2110" y="1948588"/>
            <a:ext cx="4332747" cy="2653807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53CC4640-CFC2-B023-57CD-7BCB3563FB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B53B4E-F79D-5694-31BE-4B18B03E7D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93">
            <a:off x="35040" y="440973"/>
            <a:ext cx="905774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98726" y="362973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4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798726" y="771641"/>
            <a:ext cx="747921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люди работают </a:t>
            </a: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Антарктиде и спасают </a:t>
            </a: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пингвинов, </a:t>
            </a:r>
            <a:r>
              <a:rPr lang="ru-RU" sz="36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засматриваются </a:t>
            </a:r>
            <a:r>
              <a:rPr lang="ru-RU" sz="36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 </a:t>
            </a:r>
            <a:b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падают </a:t>
            </a:r>
            <a:r>
              <a:rPr lang="ru-RU" sz="36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спину.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птицы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сами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подниматься.</a:t>
            </a:r>
            <a:endParaRPr lang="ru-RU" sz="36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4406899" y="5019883"/>
            <a:ext cx="733944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ереворачиватель (спасатель) </a:t>
            </a:r>
            <a:r>
              <a:rPr lang="ru-RU" sz="4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3A39E2-D4D4-EAF5-E349-101B4EC546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7" b="5555"/>
          <a:stretch/>
        </p:blipFill>
        <p:spPr>
          <a:xfrm>
            <a:off x="7742483" y="1224088"/>
            <a:ext cx="4003865" cy="317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31A3CF8-E7C7-6489-5D4A-CB08E714EC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867CC6-5011-9B27-1649-5038380CD8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93">
            <a:off x="35040" y="440973"/>
            <a:ext cx="905774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79405" y="338846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4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96146" y="164124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668230" y="1151658"/>
            <a:ext cx="747921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суше зимой на дорогах убирают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круглый год эвакуируют неправильно припаркованные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Морские пути и океан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тоже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стали исключением.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специальность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очищают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океан?</a:t>
            </a:r>
            <a:endParaRPr lang="ru-RU" sz="32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89852" y="4781147"/>
            <a:ext cx="464880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борщики </a:t>
            </a:r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айсбергов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b="692"/>
          <a:stretch/>
        </p:blipFill>
        <p:spPr>
          <a:xfrm>
            <a:off x="7763774" y="1584566"/>
            <a:ext cx="3921202" cy="2583105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4C0EAD-D420-AFD2-2ACB-EC6D4E1ACD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2BAD44-A897-B60D-03E4-273777E835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93">
            <a:off x="35040" y="440973"/>
            <a:ext cx="905774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09641" y="343923"/>
            <a:ext cx="441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4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45000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255652" y="182774"/>
            <a:ext cx="764947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специалист работает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 сортом сыра —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пармезаном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Его особенность —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 нужно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прислушаться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звуку,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издаёт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ударе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нему особым молоточком. Если звук слышен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отчётливо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сыр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употреблению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отправляться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прилавок.</a:t>
            </a:r>
            <a:endParaRPr lang="ru-RU" sz="4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586066" y="4829177"/>
            <a:ext cx="499403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сырный слушатель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CF2DE8-1316-24FE-49A5-08B00B32F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774" y="1437414"/>
            <a:ext cx="4035503" cy="3135389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61176E27-0C26-B015-FAF9-319CA07907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DA907F-782E-30B0-E377-65CD4569F2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93">
            <a:off x="35040" y="440973"/>
            <a:ext cx="905774" cy="9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5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655300" y="144088"/>
            <a:ext cx="1339557" cy="2061521"/>
            <a:chOff x="10831004" y="71659"/>
            <a:chExt cx="1100479" cy="183266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6533" y="149994"/>
              <a:ext cx="8274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102533" y="1482334"/>
            <a:ext cx="74792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Кто собирает дом по кирпичику? 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495020" y="4829177"/>
            <a:ext cx="4949597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каменщик (строитель)</a:t>
            </a:r>
            <a:endParaRPr lang="ru-RU" sz="54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960" y="392354"/>
            <a:ext cx="4831386" cy="4436823"/>
          </a:xfrm>
          <a:prstGeom prst="rect">
            <a:avLst/>
          </a:prstGeom>
        </p:spPr>
      </p:pic>
      <p:pic>
        <p:nvPicPr>
          <p:cNvPr id="3" name="Рисунок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A707670-027E-6BE7-45D0-F02B3288C7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896011-97E2-FEE7-0128-270BBBCDD2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2" b="95101" l="8772" r="96784">
                        <a14:foregroundMark x1="64035" y1="11816" x2="85088" y2="14121"/>
                        <a14:foregroundMark x1="85088" y1="14121" x2="86842" y2="17003"/>
                        <a14:foregroundMark x1="75731" y1="7781" x2="67251" y2="9222"/>
                        <a14:foregroundMark x1="18747" y1="23052" x2="20221" y2="21326"/>
                        <a14:foregroundMark x1="11478" y1="31559" x2="16080" y2="26173"/>
                        <a14:foregroundMark x1="26965" y1="13685" x2="19773" y2="17961"/>
                        <a14:foregroundMark x1="83041" y1="9510" x2="74561" y2="26225"/>
                        <a14:foregroundMark x1="74561" y1="26225" x2="68713" y2="26801"/>
                        <a14:foregroundMark x1="69006" y1="38040" x2="69006" y2="38040"/>
                        <a14:foregroundMark x1="64912" y1="16427" x2="80409" y2="27089"/>
                        <a14:foregroundMark x1="85965" y1="10086" x2="89181" y2="22478"/>
                        <a14:foregroundMark x1="88012" y1="10951" x2="90058" y2="23343"/>
                        <a14:foregroundMark x1="93567" y1="15562" x2="92105" y2="24207"/>
                        <a14:foregroundMark x1="80702" y1="4611" x2="76316" y2="4611"/>
                        <a14:foregroundMark x1="77485" y1="3746" x2="76023" y2="3746"/>
                        <a14:foregroundMark x1="9136" y1="38421" x2="9649" y2="45245"/>
                        <a14:foregroundMark x1="96784" y1="16715" x2="96784" y2="16715"/>
                        <a14:foregroundMark x1="97076" y1="17003" x2="92105" y2="12104"/>
                        <a14:foregroundMark x1="53216" y1="92507" x2="39474" y2="91066"/>
                        <a14:foregroundMark x1="32456" y1="69164" x2="52047" y2="69452"/>
                        <a14:foregroundMark x1="33918" y1="70029" x2="22807" y2="73487"/>
                        <a14:foregroundMark x1="33041" y1="78963" x2="51462" y2="76369"/>
                        <a14:foregroundMark x1="50585" y1="95101" x2="31871" y2="94813"/>
                        <a14:foregroundMark x1="34211" y1="89337" x2="27485" y2="90778"/>
                        <a14:foregroundMark x1="27485" y1="76945" x2="23684" y2="78963"/>
                        <a14:foregroundMark x1="39766" y1="71182" x2="39766" y2="75504"/>
                        <a14:foregroundMark x1="71345" y1="16427" x2="71345" y2="16427"/>
                        <a14:foregroundMark x1="83333" y1="16427" x2="83333" y2="16427"/>
                        <a14:foregroundMark x1="79240" y1="3458" x2="74269" y2="3458"/>
                        <a14:backgroundMark x1="16667" y1="21037" x2="13158" y2="23343"/>
                        <a14:backgroundMark x1="16374" y1="19597" x2="16374" y2="21326"/>
                        <a14:backgroundMark x1="12281" y1="23055" x2="9357" y2="23343"/>
                        <a14:backgroundMark x1="28655" y1="12680" x2="26316" y2="12680"/>
                        <a14:backgroundMark x1="19591" y1="17867" x2="18421" y2="19885"/>
                        <a14:backgroundMark x1="16959" y1="19308" x2="16959" y2="20461"/>
                        <a14:backgroundMark x1="11988" y1="23055" x2="11988" y2="22190"/>
                        <a14:backgroundMark x1="10526" y1="31124" x2="9649" y2="32853"/>
                        <a14:backgroundMark x1="9064" y1="37176" x2="8480" y2="38040"/>
                        <a14:backgroundMark x1="11696" y1="21902" x2="12281" y2="2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" y="648441"/>
            <a:ext cx="554321" cy="5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5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100848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102533" y="1563196"/>
            <a:ext cx="74792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кем все люди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шапки? </a:t>
            </a:r>
            <a:endParaRPr lang="ru-RU" sz="4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96750" y="5290841"/>
            <a:ext cx="49495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CC274E-9BD7-5CBE-5F77-A363E3EBD1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05" b="-2652"/>
          <a:stretch/>
        </p:blipFill>
        <p:spPr>
          <a:xfrm>
            <a:off x="7778245" y="205685"/>
            <a:ext cx="3293616" cy="4932465"/>
          </a:xfrm>
          <a:prstGeom prst="rect">
            <a:avLst/>
          </a:prstGeom>
        </p:spPr>
      </p:pic>
      <p:pic>
        <p:nvPicPr>
          <p:cNvPr id="3" name="Рисунок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73D9359D-671D-7C14-B00D-5CEA5F10B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ABFC7C-8225-6659-1832-6F845084E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2" b="95101" l="8772" r="96784">
                        <a14:foregroundMark x1="64035" y1="11816" x2="85088" y2="14121"/>
                        <a14:foregroundMark x1="85088" y1="14121" x2="86842" y2="17003"/>
                        <a14:foregroundMark x1="75731" y1="7781" x2="67251" y2="9222"/>
                        <a14:foregroundMark x1="18747" y1="23052" x2="20221" y2="21326"/>
                        <a14:foregroundMark x1="11478" y1="31559" x2="16080" y2="26173"/>
                        <a14:foregroundMark x1="26965" y1="13685" x2="19773" y2="17961"/>
                        <a14:foregroundMark x1="83041" y1="9510" x2="74561" y2="26225"/>
                        <a14:foregroundMark x1="74561" y1="26225" x2="68713" y2="26801"/>
                        <a14:foregroundMark x1="69006" y1="38040" x2="69006" y2="38040"/>
                        <a14:foregroundMark x1="64912" y1="16427" x2="80409" y2="27089"/>
                        <a14:foregroundMark x1="85965" y1="10086" x2="89181" y2="22478"/>
                        <a14:foregroundMark x1="88012" y1="10951" x2="90058" y2="23343"/>
                        <a14:foregroundMark x1="93567" y1="15562" x2="92105" y2="24207"/>
                        <a14:foregroundMark x1="80702" y1="4611" x2="76316" y2="4611"/>
                        <a14:foregroundMark x1="77485" y1="3746" x2="76023" y2="3746"/>
                        <a14:foregroundMark x1="9136" y1="38421" x2="9649" y2="45245"/>
                        <a14:foregroundMark x1="96784" y1="16715" x2="96784" y2="16715"/>
                        <a14:foregroundMark x1="97076" y1="17003" x2="92105" y2="12104"/>
                        <a14:foregroundMark x1="53216" y1="92507" x2="39474" y2="91066"/>
                        <a14:foregroundMark x1="32456" y1="69164" x2="52047" y2="69452"/>
                        <a14:foregroundMark x1="33918" y1="70029" x2="22807" y2="73487"/>
                        <a14:foregroundMark x1="33041" y1="78963" x2="51462" y2="76369"/>
                        <a14:foregroundMark x1="50585" y1="95101" x2="31871" y2="94813"/>
                        <a14:foregroundMark x1="34211" y1="89337" x2="27485" y2="90778"/>
                        <a14:foregroundMark x1="27485" y1="76945" x2="23684" y2="78963"/>
                        <a14:foregroundMark x1="39766" y1="71182" x2="39766" y2="75504"/>
                        <a14:foregroundMark x1="71345" y1="16427" x2="71345" y2="16427"/>
                        <a14:foregroundMark x1="83333" y1="16427" x2="83333" y2="16427"/>
                        <a14:foregroundMark x1="79240" y1="3458" x2="74269" y2="3458"/>
                        <a14:backgroundMark x1="16667" y1="21037" x2="13158" y2="23343"/>
                        <a14:backgroundMark x1="16374" y1="19597" x2="16374" y2="21326"/>
                        <a14:backgroundMark x1="12281" y1="23055" x2="9357" y2="23343"/>
                        <a14:backgroundMark x1="28655" y1="12680" x2="26316" y2="12680"/>
                        <a14:backgroundMark x1="19591" y1="17867" x2="18421" y2="19885"/>
                        <a14:backgroundMark x1="16959" y1="19308" x2="16959" y2="20461"/>
                        <a14:backgroundMark x1="11988" y1="23055" x2="11988" y2="22190"/>
                        <a14:backgroundMark x1="10526" y1="31124" x2="9649" y2="32853"/>
                        <a14:backgroundMark x1="9064" y1="37176" x2="8480" y2="38040"/>
                        <a14:backgroundMark x1="11696" y1="21902" x2="12281" y2="2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" y="648441"/>
            <a:ext cx="554321" cy="5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5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7596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426187" y="1386690"/>
            <a:ext cx="747921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водитель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землю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свысока (парит </a:t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облаках)? </a:t>
            </a:r>
            <a:endParaRPr lang="ru-RU" sz="4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96750" y="4921510"/>
            <a:ext cx="494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лётчик, пилот, космонавт</a:t>
            </a:r>
            <a:endParaRPr lang="ru-RU" sz="48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r="3869"/>
          <a:stretch/>
        </p:blipFill>
        <p:spPr>
          <a:xfrm>
            <a:off x="6574173" y="801184"/>
            <a:ext cx="4949597" cy="4005155"/>
          </a:xfrm>
          <a:prstGeom prst="rect">
            <a:avLst/>
          </a:prstGeom>
        </p:spPr>
      </p:pic>
      <p:pic>
        <p:nvPicPr>
          <p:cNvPr id="3" name="Рисунок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FAD8D28E-0EEB-D5AC-E096-6FDE1390F8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920B2A-C6C5-1096-EA77-FB309C2759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2" b="95101" l="8772" r="96784">
                        <a14:foregroundMark x1="64035" y1="11816" x2="85088" y2="14121"/>
                        <a14:foregroundMark x1="85088" y1="14121" x2="86842" y2="17003"/>
                        <a14:foregroundMark x1="75731" y1="7781" x2="67251" y2="9222"/>
                        <a14:foregroundMark x1="18747" y1="23052" x2="20221" y2="21326"/>
                        <a14:foregroundMark x1="11478" y1="31559" x2="16080" y2="26173"/>
                        <a14:foregroundMark x1="26965" y1="13685" x2="19773" y2="17961"/>
                        <a14:foregroundMark x1="83041" y1="9510" x2="74561" y2="26225"/>
                        <a14:foregroundMark x1="74561" y1="26225" x2="68713" y2="26801"/>
                        <a14:foregroundMark x1="69006" y1="38040" x2="69006" y2="38040"/>
                        <a14:foregroundMark x1="64912" y1="16427" x2="80409" y2="27089"/>
                        <a14:foregroundMark x1="85965" y1="10086" x2="89181" y2="22478"/>
                        <a14:foregroundMark x1="88012" y1="10951" x2="90058" y2="23343"/>
                        <a14:foregroundMark x1="93567" y1="15562" x2="92105" y2="24207"/>
                        <a14:foregroundMark x1="80702" y1="4611" x2="76316" y2="4611"/>
                        <a14:foregroundMark x1="77485" y1="3746" x2="76023" y2="3746"/>
                        <a14:foregroundMark x1="9136" y1="38421" x2="9649" y2="45245"/>
                        <a14:foregroundMark x1="96784" y1="16715" x2="96784" y2="16715"/>
                        <a14:foregroundMark x1="97076" y1="17003" x2="92105" y2="12104"/>
                        <a14:foregroundMark x1="53216" y1="92507" x2="39474" y2="91066"/>
                        <a14:foregroundMark x1="32456" y1="69164" x2="52047" y2="69452"/>
                        <a14:foregroundMark x1="33918" y1="70029" x2="22807" y2="73487"/>
                        <a14:foregroundMark x1="33041" y1="78963" x2="51462" y2="76369"/>
                        <a14:foregroundMark x1="50585" y1="95101" x2="31871" y2="94813"/>
                        <a14:foregroundMark x1="34211" y1="89337" x2="27485" y2="90778"/>
                        <a14:foregroundMark x1="27485" y1="76945" x2="23684" y2="78963"/>
                        <a14:foregroundMark x1="39766" y1="71182" x2="39766" y2="75504"/>
                        <a14:foregroundMark x1="71345" y1="16427" x2="71345" y2="16427"/>
                        <a14:foregroundMark x1="83333" y1="16427" x2="83333" y2="16427"/>
                        <a14:foregroundMark x1="79240" y1="3458" x2="74269" y2="3458"/>
                        <a14:backgroundMark x1="16667" y1="21037" x2="13158" y2="23343"/>
                        <a14:backgroundMark x1="16374" y1="19597" x2="16374" y2="21326"/>
                        <a14:backgroundMark x1="12281" y1="23055" x2="9357" y2="23343"/>
                        <a14:backgroundMark x1="28655" y1="12680" x2="26316" y2="12680"/>
                        <a14:backgroundMark x1="19591" y1="17867" x2="18421" y2="19885"/>
                        <a14:backgroundMark x1="16959" y1="19308" x2="16959" y2="20461"/>
                        <a14:backgroundMark x1="11988" y1="23055" x2="11988" y2="22190"/>
                        <a14:backgroundMark x1="10526" y1="31124" x2="9649" y2="32853"/>
                        <a14:backgroundMark x1="9064" y1="37176" x2="8480" y2="38040"/>
                        <a14:backgroundMark x1="11696" y1="21902" x2="12281" y2="2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" y="648441"/>
            <a:ext cx="554321" cy="5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5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96022" cy="1227512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5038" y="133256"/>
              <a:ext cx="827492" cy="73113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16" name="Рисунок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B12B771-D575-ED68-9B8B-708005A76C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340783" y="1242055"/>
            <a:ext cx="747921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какой профессии всё время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людям вопросы, на которые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знают ответы? </a:t>
            </a:r>
            <a:endParaRPr lang="ru-RU" sz="4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906307" y="5198509"/>
            <a:ext cx="49495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48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b="-177"/>
          <a:stretch/>
        </p:blipFill>
        <p:spPr>
          <a:xfrm>
            <a:off x="7240514" y="1275267"/>
            <a:ext cx="4615390" cy="36056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05E1BD-A006-ECA5-FC66-2DFCF4F71C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2" b="95101" l="8772" r="96784">
                        <a14:foregroundMark x1="64035" y1="11816" x2="85088" y2="14121"/>
                        <a14:foregroundMark x1="85088" y1="14121" x2="86842" y2="17003"/>
                        <a14:foregroundMark x1="75731" y1="7781" x2="67251" y2="9222"/>
                        <a14:foregroundMark x1="18747" y1="23052" x2="20221" y2="21326"/>
                        <a14:foregroundMark x1="11478" y1="31559" x2="16080" y2="26173"/>
                        <a14:foregroundMark x1="26965" y1="13685" x2="19773" y2="17961"/>
                        <a14:foregroundMark x1="83041" y1="9510" x2="74561" y2="26225"/>
                        <a14:foregroundMark x1="74561" y1="26225" x2="68713" y2="26801"/>
                        <a14:foregroundMark x1="69006" y1="38040" x2="69006" y2="38040"/>
                        <a14:foregroundMark x1="64912" y1="16427" x2="80409" y2="27089"/>
                        <a14:foregroundMark x1="85965" y1="10086" x2="89181" y2="22478"/>
                        <a14:foregroundMark x1="88012" y1="10951" x2="90058" y2="23343"/>
                        <a14:foregroundMark x1="93567" y1="15562" x2="92105" y2="24207"/>
                        <a14:foregroundMark x1="80702" y1="4611" x2="76316" y2="4611"/>
                        <a14:foregroundMark x1="77485" y1="3746" x2="76023" y2="3746"/>
                        <a14:foregroundMark x1="9136" y1="38421" x2="9649" y2="45245"/>
                        <a14:foregroundMark x1="96784" y1="16715" x2="96784" y2="16715"/>
                        <a14:foregroundMark x1="97076" y1="17003" x2="92105" y2="12104"/>
                        <a14:foregroundMark x1="53216" y1="92507" x2="39474" y2="91066"/>
                        <a14:foregroundMark x1="32456" y1="69164" x2="52047" y2="69452"/>
                        <a14:foregroundMark x1="33918" y1="70029" x2="22807" y2="73487"/>
                        <a14:foregroundMark x1="33041" y1="78963" x2="51462" y2="76369"/>
                        <a14:foregroundMark x1="50585" y1="95101" x2="31871" y2="94813"/>
                        <a14:foregroundMark x1="34211" y1="89337" x2="27485" y2="90778"/>
                        <a14:foregroundMark x1="27485" y1="76945" x2="23684" y2="78963"/>
                        <a14:foregroundMark x1="39766" y1="71182" x2="39766" y2="75504"/>
                        <a14:foregroundMark x1="71345" y1="16427" x2="71345" y2="16427"/>
                        <a14:foregroundMark x1="83333" y1="16427" x2="83333" y2="16427"/>
                        <a14:foregroundMark x1="79240" y1="3458" x2="74269" y2="3458"/>
                        <a14:backgroundMark x1="16667" y1="21037" x2="13158" y2="23343"/>
                        <a14:backgroundMark x1="16374" y1="19597" x2="16374" y2="21326"/>
                        <a14:backgroundMark x1="12281" y1="23055" x2="9357" y2="23343"/>
                        <a14:backgroundMark x1="28655" y1="12680" x2="26316" y2="12680"/>
                        <a14:backgroundMark x1="19591" y1="17867" x2="18421" y2="19885"/>
                        <a14:backgroundMark x1="16959" y1="19308" x2="16959" y2="20461"/>
                        <a14:backgroundMark x1="11988" y1="23055" x2="11988" y2="22190"/>
                        <a14:backgroundMark x1="10526" y1="31124" x2="9649" y2="32853"/>
                        <a14:backgroundMark x1="9064" y1="37176" x2="8480" y2="38040"/>
                        <a14:backgroundMark x1="11696" y1="21902" x2="12281" y2="2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" y="648441"/>
            <a:ext cx="554321" cy="5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5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586619" y="1923432"/>
            <a:ext cx="747921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Врач, который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видит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насквозь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это... </a:t>
            </a:r>
            <a:endParaRPr lang="ru-RU" sz="4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96751" y="5198509"/>
            <a:ext cx="494959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r="4612"/>
          <a:stretch/>
        </p:blipFill>
        <p:spPr>
          <a:xfrm>
            <a:off x="8034601" y="974828"/>
            <a:ext cx="3137175" cy="4371024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18EF5B0-E49A-3092-0D73-E774A04A54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62D123-0B58-7F82-0675-7EB90C35A8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2" b="95101" l="8772" r="96784">
                        <a14:foregroundMark x1="64035" y1="11816" x2="85088" y2="14121"/>
                        <a14:foregroundMark x1="85088" y1="14121" x2="86842" y2="17003"/>
                        <a14:foregroundMark x1="75731" y1="7781" x2="67251" y2="9222"/>
                        <a14:foregroundMark x1="18747" y1="23052" x2="20221" y2="21326"/>
                        <a14:foregroundMark x1="11478" y1="31559" x2="16080" y2="26173"/>
                        <a14:foregroundMark x1="26965" y1="13685" x2="19773" y2="17961"/>
                        <a14:foregroundMark x1="83041" y1="9510" x2="74561" y2="26225"/>
                        <a14:foregroundMark x1="74561" y1="26225" x2="68713" y2="26801"/>
                        <a14:foregroundMark x1="69006" y1="38040" x2="69006" y2="38040"/>
                        <a14:foregroundMark x1="64912" y1="16427" x2="80409" y2="27089"/>
                        <a14:foregroundMark x1="85965" y1="10086" x2="89181" y2="22478"/>
                        <a14:foregroundMark x1="88012" y1="10951" x2="90058" y2="23343"/>
                        <a14:foregroundMark x1="93567" y1="15562" x2="92105" y2="24207"/>
                        <a14:foregroundMark x1="80702" y1="4611" x2="76316" y2="4611"/>
                        <a14:foregroundMark x1="77485" y1="3746" x2="76023" y2="3746"/>
                        <a14:foregroundMark x1="9136" y1="38421" x2="9649" y2="45245"/>
                        <a14:foregroundMark x1="96784" y1="16715" x2="96784" y2="16715"/>
                        <a14:foregroundMark x1="97076" y1="17003" x2="92105" y2="12104"/>
                        <a14:foregroundMark x1="53216" y1="92507" x2="39474" y2="91066"/>
                        <a14:foregroundMark x1="32456" y1="69164" x2="52047" y2="69452"/>
                        <a14:foregroundMark x1="33918" y1="70029" x2="22807" y2="73487"/>
                        <a14:foregroundMark x1="33041" y1="78963" x2="51462" y2="76369"/>
                        <a14:foregroundMark x1="50585" y1="95101" x2="31871" y2="94813"/>
                        <a14:foregroundMark x1="34211" y1="89337" x2="27485" y2="90778"/>
                        <a14:foregroundMark x1="27485" y1="76945" x2="23684" y2="78963"/>
                        <a14:foregroundMark x1="39766" y1="71182" x2="39766" y2="75504"/>
                        <a14:foregroundMark x1="71345" y1="16427" x2="71345" y2="16427"/>
                        <a14:foregroundMark x1="83333" y1="16427" x2="83333" y2="16427"/>
                        <a14:foregroundMark x1="79240" y1="3458" x2="74269" y2="3458"/>
                        <a14:backgroundMark x1="16667" y1="21037" x2="13158" y2="23343"/>
                        <a14:backgroundMark x1="16374" y1="19597" x2="16374" y2="21326"/>
                        <a14:backgroundMark x1="12281" y1="23055" x2="9357" y2="23343"/>
                        <a14:backgroundMark x1="28655" y1="12680" x2="26316" y2="12680"/>
                        <a14:backgroundMark x1="19591" y1="17867" x2="18421" y2="19885"/>
                        <a14:backgroundMark x1="16959" y1="19308" x2="16959" y2="20461"/>
                        <a14:backgroundMark x1="11988" y1="23055" x2="11988" y2="22190"/>
                        <a14:backgroundMark x1="10526" y1="31124" x2="9649" y2="32853"/>
                        <a14:backgroundMark x1="9064" y1="37176" x2="8480" y2="38040"/>
                        <a14:backgroundMark x1="11696" y1="21902" x2="12281" y2="2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" y="648441"/>
            <a:ext cx="554321" cy="5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8A5718-402B-83FB-7FBA-9ED260637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623536" y="389499"/>
            <a:ext cx="813356" cy="798219"/>
          </a:xfrm>
          <a:prstGeom prst="rect">
            <a:avLst/>
          </a:prstGeom>
        </p:spPr>
      </p:pic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94603" y="314756"/>
            <a:ext cx="452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6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765450" y="144088"/>
            <a:ext cx="1229408" cy="2027612"/>
            <a:chOff x="10831004" y="71659"/>
            <a:chExt cx="1100479" cy="183266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6533" y="149994"/>
              <a:ext cx="8274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1030214" y="314756"/>
            <a:ext cx="7479211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Бронзовая фигурка улыбчивого мужичка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кепке и рабочем комбинезоне со шлангом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руках установлена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гродненских </a:t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АЗС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Это…</a:t>
            </a:r>
            <a:endParaRPr lang="ru-RU" sz="4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494056" y="5206613"/>
            <a:ext cx="494959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заправщик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205" y="512390"/>
            <a:ext cx="2795244" cy="4436823"/>
          </a:xfrm>
          <a:prstGeom prst="rect">
            <a:avLst/>
          </a:prstGeom>
        </p:spPr>
      </p:pic>
      <p:pic>
        <p:nvPicPr>
          <p:cNvPr id="3" name="Рисунок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A707670-027E-6BE7-45D0-F02B3288C7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DDF9B8E-C2E0-FA3F-A147-8475FCD2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10318564" y="98539"/>
            <a:ext cx="917066" cy="9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BBD6680-805F-DD2B-929A-4F3B4C5BB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9147268" y="98539"/>
            <a:ext cx="917066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AA30080-A753-A0FC-D5B2-4D14C9598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7963903" y="106090"/>
            <a:ext cx="917066" cy="9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E87FBEE-5437-8BB6-5907-D3D45007E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6790243" y="98539"/>
            <a:ext cx="917066" cy="9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08A73B-6D1B-50F1-81F4-808652F24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5619304" y="106090"/>
            <a:ext cx="917066" cy="900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60253A7-BE4A-4D68-CEF0-911A43DDB5DF}"/>
              </a:ext>
            </a:extLst>
          </p:cNvPr>
          <p:cNvSpPr/>
          <p:nvPr/>
        </p:nvSpPr>
        <p:spPr>
          <a:xfrm>
            <a:off x="357236" y="256753"/>
            <a:ext cx="4078256" cy="7512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FD662A-A792-0B5B-B336-49CB072D8DDA}"/>
              </a:ext>
            </a:extLst>
          </p:cNvPr>
          <p:cNvSpPr/>
          <p:nvPr/>
        </p:nvSpPr>
        <p:spPr>
          <a:xfrm>
            <a:off x="272562" y="348874"/>
            <a:ext cx="39306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время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51827D22-982F-8AF1-B11C-A0FBB5FAA4E2}"/>
              </a:ext>
            </a:extLst>
          </p:cNvPr>
          <p:cNvSpPr/>
          <p:nvPr/>
        </p:nvSpPr>
        <p:spPr>
          <a:xfrm>
            <a:off x="346607" y="1400066"/>
            <a:ext cx="4050902" cy="7494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95C4B3D-F039-9DCC-5839-E58712B945A5}"/>
              </a:ext>
            </a:extLst>
          </p:cNvPr>
          <p:cNvSpPr/>
          <p:nvPr/>
        </p:nvSpPr>
        <p:spPr>
          <a:xfrm>
            <a:off x="452199" y="1361701"/>
            <a:ext cx="36993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в загадках </a:t>
            </a:r>
            <a:r>
              <a:rPr lang="ru-RU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ребусах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781C649B-7F9A-1D8E-9393-1836F2A99533}"/>
              </a:ext>
            </a:extLst>
          </p:cNvPr>
          <p:cNvSpPr/>
          <p:nvPr/>
        </p:nvSpPr>
        <p:spPr>
          <a:xfrm>
            <a:off x="341011" y="2564849"/>
            <a:ext cx="4050901" cy="7494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2A708DA5-3266-1427-DA57-37808DB05E5B}"/>
              </a:ext>
            </a:extLst>
          </p:cNvPr>
          <p:cNvSpPr/>
          <p:nvPr/>
        </p:nvSpPr>
        <p:spPr>
          <a:xfrm>
            <a:off x="579050" y="2596008"/>
            <a:ext cx="36993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слов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xmlns="" id="{ED66F36B-A2AF-5F29-2885-7D4BA06BA15A}"/>
              </a:ext>
            </a:extLst>
          </p:cNvPr>
          <p:cNvSpPr/>
          <p:nvPr/>
        </p:nvSpPr>
        <p:spPr>
          <a:xfrm>
            <a:off x="321006" y="3645839"/>
            <a:ext cx="4088292" cy="749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5">
                <a:satMod val="3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74C8504-006F-A113-322C-DB13B906EDB9}"/>
              </a:ext>
            </a:extLst>
          </p:cNvPr>
          <p:cNvSpPr/>
          <p:nvPr/>
        </p:nvSpPr>
        <p:spPr>
          <a:xfrm>
            <a:off x="194777" y="3791805"/>
            <a:ext cx="43607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профессии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xmlns="" id="{8387C6FA-A45F-ED96-060F-EEE90F323AFE}"/>
              </a:ext>
            </a:extLst>
          </p:cNvPr>
          <p:cNvSpPr/>
          <p:nvPr/>
        </p:nvSpPr>
        <p:spPr>
          <a:xfrm>
            <a:off x="330732" y="4810651"/>
            <a:ext cx="4078256" cy="7495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E33F89EE-6BBE-0C0E-0CF1-D5F8A9A35346}"/>
              </a:ext>
            </a:extLst>
          </p:cNvPr>
          <p:cNvSpPr/>
          <p:nvPr/>
        </p:nvSpPr>
        <p:spPr>
          <a:xfrm>
            <a:off x="709627" y="4910712"/>
            <a:ext cx="36993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Хитрые вопросики</a:t>
            </a:r>
          </a:p>
        </p:txBody>
      </p:sp>
      <p:pic>
        <p:nvPicPr>
          <p:cNvPr id="90" name="Рисунок 8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3B3230BC-6CE9-7E9D-11D6-EA65BBA58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306443" y="36566"/>
            <a:ext cx="885557" cy="624615"/>
          </a:xfrm>
          <a:prstGeom prst="rect">
            <a:avLst/>
          </a:prstGeom>
        </p:spPr>
      </p:pic>
      <p:sp>
        <p:nvSpPr>
          <p:cNvPr id="91" name="Прямоугольник 90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B54B93-6CAB-D5A3-CD6C-22A2FF049168}"/>
              </a:ext>
            </a:extLst>
          </p:cNvPr>
          <p:cNvSpPr/>
          <p:nvPr/>
        </p:nvSpPr>
        <p:spPr>
          <a:xfrm>
            <a:off x="6840544" y="132728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7" name="Прямоугольник 96">
            <a:hlinkClick r:id="rId6" action="ppaction://hlinksldjump"/>
            <a:extLst>
              <a:ext uri="{FF2B5EF4-FFF2-40B4-BE49-F238E27FC236}">
                <a16:creationId xmlns:a16="http://schemas.microsoft.com/office/drawing/2014/main" xmlns="" id="{A5262234-808C-FAFF-6560-905A6A2F885A}"/>
              </a:ext>
            </a:extLst>
          </p:cNvPr>
          <p:cNvSpPr/>
          <p:nvPr/>
        </p:nvSpPr>
        <p:spPr>
          <a:xfrm>
            <a:off x="8013542" y="133589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0" name="Прямоугольник 99">
            <a:hlinkClick r:id="rId7" action="ppaction://hlinksldjump"/>
            <a:extLst>
              <a:ext uri="{FF2B5EF4-FFF2-40B4-BE49-F238E27FC236}">
                <a16:creationId xmlns:a16="http://schemas.microsoft.com/office/drawing/2014/main" xmlns="" id="{37FC1EE9-8FFC-4425-41C7-EB9B7930CEBE}"/>
              </a:ext>
            </a:extLst>
          </p:cNvPr>
          <p:cNvSpPr/>
          <p:nvPr/>
        </p:nvSpPr>
        <p:spPr>
          <a:xfrm>
            <a:off x="9220726" y="133589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8" name="Прямоугольник 10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7A73246-AB89-8241-5852-6BD19BFDE9FA}"/>
              </a:ext>
            </a:extLst>
          </p:cNvPr>
          <p:cNvSpPr/>
          <p:nvPr/>
        </p:nvSpPr>
        <p:spPr>
          <a:xfrm>
            <a:off x="10366396" y="123163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73" name="Прямоугольник 17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1BE603F-0B25-7331-9D01-2DC47B531CFE}"/>
              </a:ext>
            </a:extLst>
          </p:cNvPr>
          <p:cNvSpPr/>
          <p:nvPr/>
        </p:nvSpPr>
        <p:spPr>
          <a:xfrm>
            <a:off x="5658468" y="11670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4CB7F2-DF06-C74B-9B1C-8310B8EF2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10344806" y="1240513"/>
            <a:ext cx="917066" cy="90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E16608-4213-E977-58DC-AD6609D71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9173510" y="1240513"/>
            <a:ext cx="917066" cy="9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D156E5-4D64-2585-BF22-42EB4EF5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7990145" y="1248064"/>
            <a:ext cx="917066" cy="9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27780D-D6EA-E11E-6047-5D88BE3AB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6816485" y="1240513"/>
            <a:ext cx="917066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C49869-FC27-3DF7-4E94-6D6F0D6DB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5645546" y="1248064"/>
            <a:ext cx="917066" cy="900000"/>
          </a:xfrm>
          <a:prstGeom prst="rect">
            <a:avLst/>
          </a:prstGeom>
        </p:spPr>
      </p:pic>
      <p:sp>
        <p:nvSpPr>
          <p:cNvPr id="12" name="Прямоугольник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CE573A-C29D-4360-3DC4-691DA952EFF0}"/>
              </a:ext>
            </a:extLst>
          </p:cNvPr>
          <p:cNvSpPr/>
          <p:nvPr/>
        </p:nvSpPr>
        <p:spPr>
          <a:xfrm>
            <a:off x="6866786" y="1262828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13" name="Прямоугольник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7934564-64BE-3542-0908-823415B93070}"/>
              </a:ext>
            </a:extLst>
          </p:cNvPr>
          <p:cNvSpPr/>
          <p:nvPr/>
        </p:nvSpPr>
        <p:spPr>
          <a:xfrm>
            <a:off x="8066628" y="127169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14" name="Прямоугольник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45C9DA4-F973-5EBE-171A-8413A5586A04}"/>
              </a:ext>
            </a:extLst>
          </p:cNvPr>
          <p:cNvSpPr/>
          <p:nvPr/>
        </p:nvSpPr>
        <p:spPr>
          <a:xfrm>
            <a:off x="9261232" y="1248064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15" name="Прямоугольник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5BFB257-8D24-1D38-F22B-2A32A5388505}"/>
              </a:ext>
            </a:extLst>
          </p:cNvPr>
          <p:cNvSpPr/>
          <p:nvPr/>
        </p:nvSpPr>
        <p:spPr>
          <a:xfrm>
            <a:off x="10392638" y="1263494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16" name="Прямоугольник 1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4854F5D-6FB4-B108-3A72-4A4396A580B5}"/>
              </a:ext>
            </a:extLst>
          </p:cNvPr>
          <p:cNvSpPr/>
          <p:nvPr/>
        </p:nvSpPr>
        <p:spPr>
          <a:xfrm>
            <a:off x="5694056" y="1275014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87FD7EF-3354-0793-F061-87F608BD3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10389377" y="2451574"/>
            <a:ext cx="917066" cy="9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05DD215-580D-5AB7-597A-5AB7DA9D9D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9218081" y="2451574"/>
            <a:ext cx="917066" cy="9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8BC50FE-3EE4-1BB5-0C40-9D01CD3C0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8034716" y="2459125"/>
            <a:ext cx="917066" cy="9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1257DCA-4B30-44BC-516A-47B6CF522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6861056" y="2451574"/>
            <a:ext cx="917066" cy="9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E621584-9555-E027-E625-32DE0702F3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5690117" y="2459125"/>
            <a:ext cx="917066" cy="900000"/>
          </a:xfrm>
          <a:prstGeom prst="rect">
            <a:avLst/>
          </a:prstGeom>
        </p:spPr>
      </p:pic>
      <p:sp>
        <p:nvSpPr>
          <p:cNvPr id="25" name="Прямоугольник 2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E21DE5D-B4EE-F04C-387D-C87EBE555409}"/>
              </a:ext>
            </a:extLst>
          </p:cNvPr>
          <p:cNvSpPr/>
          <p:nvPr/>
        </p:nvSpPr>
        <p:spPr>
          <a:xfrm>
            <a:off x="6931779" y="2478309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26" name="Прямоугольни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EBB97E2-D204-E253-1104-E7F02C3D5CB8}"/>
              </a:ext>
            </a:extLst>
          </p:cNvPr>
          <p:cNvSpPr/>
          <p:nvPr/>
        </p:nvSpPr>
        <p:spPr>
          <a:xfrm>
            <a:off x="8124290" y="248607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31" name="Прямоугольник 3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A35141A-C205-F89C-8272-4A521D19F554}"/>
              </a:ext>
            </a:extLst>
          </p:cNvPr>
          <p:cNvSpPr/>
          <p:nvPr/>
        </p:nvSpPr>
        <p:spPr>
          <a:xfrm>
            <a:off x="9262868" y="248607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32" name="Прямоугольник 3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A7AB44F-65E8-7423-362D-83869498D9C1}"/>
              </a:ext>
            </a:extLst>
          </p:cNvPr>
          <p:cNvSpPr/>
          <p:nvPr/>
        </p:nvSpPr>
        <p:spPr>
          <a:xfrm>
            <a:off x="10443411" y="2469088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33" name="Прямоугольник 3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5D2D819A-4A91-9B60-178B-2531C230A81E}"/>
              </a:ext>
            </a:extLst>
          </p:cNvPr>
          <p:cNvSpPr/>
          <p:nvPr/>
        </p:nvSpPr>
        <p:spPr>
          <a:xfrm>
            <a:off x="5731133" y="2459824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D1FE5AA-B32E-ED5A-C92D-7613B0B9F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10382681" y="3593645"/>
            <a:ext cx="917066" cy="90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24CBED7-9076-4221-369F-F0C900211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9211385" y="3593645"/>
            <a:ext cx="917066" cy="9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8D0B418-9047-98F6-0887-54B5D01F3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8028020" y="3601196"/>
            <a:ext cx="917066" cy="90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B7A858E-C355-C617-2C9B-D58A44900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6854360" y="3593645"/>
            <a:ext cx="917066" cy="90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A9EECC1-5E81-74D6-A5E8-EEDAE6545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5683421" y="3601196"/>
            <a:ext cx="917066" cy="900000"/>
          </a:xfrm>
          <a:prstGeom prst="rect">
            <a:avLst/>
          </a:prstGeom>
        </p:spPr>
      </p:pic>
      <p:sp>
        <p:nvSpPr>
          <p:cNvPr id="42" name="Прямоугольник 4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C849E828-2940-FBAE-B516-91E39E358E44}"/>
              </a:ext>
            </a:extLst>
          </p:cNvPr>
          <p:cNvSpPr/>
          <p:nvPr/>
        </p:nvSpPr>
        <p:spPr>
          <a:xfrm>
            <a:off x="6907914" y="3635697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43" name="Прямоугольник 4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63E54969-4F4F-F508-CCBD-69E0563BC2A0}"/>
              </a:ext>
            </a:extLst>
          </p:cNvPr>
          <p:cNvSpPr/>
          <p:nvPr/>
        </p:nvSpPr>
        <p:spPr>
          <a:xfrm>
            <a:off x="8092618" y="3628146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44" name="Прямоугольник 4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3F5FFBB7-EB26-07FB-CC30-5E2C2A7987BF}"/>
              </a:ext>
            </a:extLst>
          </p:cNvPr>
          <p:cNvSpPr/>
          <p:nvPr/>
        </p:nvSpPr>
        <p:spPr>
          <a:xfrm>
            <a:off x="9286695" y="3635697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45" name="Прямоугольник 4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CC65F0B3-F467-E299-AE93-E67273876220}"/>
              </a:ext>
            </a:extLst>
          </p:cNvPr>
          <p:cNvSpPr/>
          <p:nvPr/>
        </p:nvSpPr>
        <p:spPr>
          <a:xfrm>
            <a:off x="10439992" y="3612308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46" name="Прямоугольник 45">
            <a:hlinkClick r:id="rId24" action="ppaction://hlinksldjump"/>
            <a:extLst>
              <a:ext uri="{FF2B5EF4-FFF2-40B4-BE49-F238E27FC236}">
                <a16:creationId xmlns:a16="http://schemas.microsoft.com/office/drawing/2014/main" xmlns="" id="{E96103CF-AEAE-E5D0-8345-6E0306A8FDA5}"/>
              </a:ext>
            </a:extLst>
          </p:cNvPr>
          <p:cNvSpPr/>
          <p:nvPr/>
        </p:nvSpPr>
        <p:spPr>
          <a:xfrm>
            <a:off x="5731931" y="3612231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BDCF695-EAF3-519E-4F2E-6F8CA0146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10401268" y="4683364"/>
            <a:ext cx="917066" cy="90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37EC14B-7888-34B9-9222-F15ED3879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9229972" y="4683364"/>
            <a:ext cx="917066" cy="90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0B63B1D-80E5-8AAC-4579-33CF9CAE4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8046607" y="4690915"/>
            <a:ext cx="917066" cy="90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0220BC0-4B27-2220-C515-EB9D32202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6872947" y="4683364"/>
            <a:ext cx="917066" cy="90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0B897E6-BD3C-79C2-F080-0A732D902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5F8"/>
              </a:clrFrom>
              <a:clrTo>
                <a:srgbClr val="F2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"/>
          <a:stretch/>
        </p:blipFill>
        <p:spPr>
          <a:xfrm>
            <a:off x="5702008" y="4690915"/>
            <a:ext cx="917066" cy="900000"/>
          </a:xfrm>
          <a:prstGeom prst="rect">
            <a:avLst/>
          </a:prstGeom>
        </p:spPr>
      </p:pic>
      <p:sp>
        <p:nvSpPr>
          <p:cNvPr id="53" name="Прямоугольник 52">
            <a:hlinkClick r:id="rId25" action="ppaction://hlinksldjump"/>
            <a:extLst>
              <a:ext uri="{FF2B5EF4-FFF2-40B4-BE49-F238E27FC236}">
                <a16:creationId xmlns:a16="http://schemas.microsoft.com/office/drawing/2014/main" xmlns="" id="{D1147E72-8AAE-47BC-1AB4-E2456D1A2D8B}"/>
              </a:ext>
            </a:extLst>
          </p:cNvPr>
          <p:cNvSpPr/>
          <p:nvPr/>
        </p:nvSpPr>
        <p:spPr>
          <a:xfrm>
            <a:off x="6936279" y="471786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54" name="Прямоугольник 53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CBD5EB1-6202-8004-487B-1C1F9B888A46}"/>
              </a:ext>
            </a:extLst>
          </p:cNvPr>
          <p:cNvSpPr/>
          <p:nvPr/>
        </p:nvSpPr>
        <p:spPr>
          <a:xfrm>
            <a:off x="8111205" y="4725416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55" name="Прямоугольник 54">
            <a:hlinkClick r:id="rId27" action="ppaction://hlinksldjump"/>
            <a:extLst>
              <a:ext uri="{FF2B5EF4-FFF2-40B4-BE49-F238E27FC236}">
                <a16:creationId xmlns:a16="http://schemas.microsoft.com/office/drawing/2014/main" xmlns="" id="{338A28D5-CFFE-5949-5165-9091403D6220}"/>
              </a:ext>
            </a:extLst>
          </p:cNvPr>
          <p:cNvSpPr/>
          <p:nvPr/>
        </p:nvSpPr>
        <p:spPr>
          <a:xfrm>
            <a:off x="9303430" y="4725416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58" name="Прямоугольник 5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0CF8816-4B4A-6F8A-EEAB-CD66A86C1154}"/>
              </a:ext>
            </a:extLst>
          </p:cNvPr>
          <p:cNvSpPr/>
          <p:nvPr/>
        </p:nvSpPr>
        <p:spPr>
          <a:xfrm>
            <a:off x="10458579" y="471786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59" name="Прямоугольник 5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22E4200B-CDE1-70AF-A827-9A923BF3F6A2}"/>
              </a:ext>
            </a:extLst>
          </p:cNvPr>
          <p:cNvSpPr/>
          <p:nvPr/>
        </p:nvSpPr>
        <p:spPr>
          <a:xfrm>
            <a:off x="5779156" y="4692251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E0782E8-6963-9323-1AF6-B137E89EF52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33" y="98539"/>
            <a:ext cx="769320" cy="113849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B2A42EE-36A3-D2D2-0E69-67714636443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52" y="1205802"/>
            <a:ext cx="920879" cy="119604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1620E5A-035A-D35E-04E7-FC69C1BA51B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4" y="2507270"/>
            <a:ext cx="1130100" cy="1130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9A6071-A884-8D65-C162-1437499EB3C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882" b="95101" l="8772" r="96784">
                        <a14:foregroundMark x1="64035" y1="11816" x2="85088" y2="14121"/>
                        <a14:foregroundMark x1="85088" y1="14121" x2="86842" y2="17003"/>
                        <a14:foregroundMark x1="75731" y1="7781" x2="67251" y2="9222"/>
                        <a14:foregroundMark x1="18747" y1="23052" x2="20221" y2="21326"/>
                        <a14:foregroundMark x1="11478" y1="31559" x2="16080" y2="26173"/>
                        <a14:foregroundMark x1="26965" y1="13685" x2="19773" y2="17961"/>
                        <a14:foregroundMark x1="83041" y1="9510" x2="74561" y2="26225"/>
                        <a14:foregroundMark x1="74561" y1="26225" x2="68713" y2="26801"/>
                        <a14:foregroundMark x1="69006" y1="38040" x2="69006" y2="38040"/>
                        <a14:foregroundMark x1="64912" y1="16427" x2="80409" y2="27089"/>
                        <a14:foregroundMark x1="85965" y1="10086" x2="89181" y2="22478"/>
                        <a14:foregroundMark x1="88012" y1="10951" x2="90058" y2="23343"/>
                        <a14:foregroundMark x1="93567" y1="15562" x2="92105" y2="24207"/>
                        <a14:foregroundMark x1="80702" y1="4611" x2="76316" y2="4611"/>
                        <a14:foregroundMark x1="77485" y1="3746" x2="76023" y2="3746"/>
                        <a14:foregroundMark x1="9136" y1="38421" x2="9649" y2="45245"/>
                        <a14:foregroundMark x1="96784" y1="16715" x2="96784" y2="16715"/>
                        <a14:foregroundMark x1="97076" y1="17003" x2="92105" y2="12104"/>
                        <a14:foregroundMark x1="53216" y1="92507" x2="39474" y2="91066"/>
                        <a14:foregroundMark x1="32456" y1="69164" x2="52047" y2="69452"/>
                        <a14:foregroundMark x1="33918" y1="70029" x2="22807" y2="73487"/>
                        <a14:foregroundMark x1="33041" y1="78963" x2="51462" y2="76369"/>
                        <a14:foregroundMark x1="50585" y1="95101" x2="31871" y2="94813"/>
                        <a14:foregroundMark x1="34211" y1="89337" x2="27485" y2="90778"/>
                        <a14:foregroundMark x1="27485" y1="76945" x2="23684" y2="78963"/>
                        <a14:foregroundMark x1="39766" y1="71182" x2="39766" y2="75504"/>
                        <a14:foregroundMark x1="71345" y1="16427" x2="71345" y2="16427"/>
                        <a14:foregroundMark x1="83333" y1="16427" x2="83333" y2="16427"/>
                        <a14:foregroundMark x1="79240" y1="3458" x2="74269" y2="3458"/>
                        <a14:backgroundMark x1="16667" y1="21037" x2="13158" y2="23343"/>
                        <a14:backgroundMark x1="16374" y1="19597" x2="16374" y2="21326"/>
                        <a14:backgroundMark x1="12281" y1="23055" x2="9357" y2="23343"/>
                        <a14:backgroundMark x1="28655" y1="12680" x2="26316" y2="12680"/>
                        <a14:backgroundMark x1="19591" y1="17867" x2="18421" y2="19885"/>
                        <a14:backgroundMark x1="16959" y1="19308" x2="16959" y2="20461"/>
                        <a14:backgroundMark x1="11988" y1="23055" x2="11988" y2="22190"/>
                        <a14:backgroundMark x1="10526" y1="31124" x2="9649" y2="32853"/>
                        <a14:backgroundMark x1="9064" y1="37176" x2="8480" y2="38040"/>
                        <a14:backgroundMark x1="11696" y1="21902" x2="12281" y2="23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4" y="4616351"/>
            <a:ext cx="749425" cy="7603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6C91136-9AD2-3C4A-4930-67C069CF8C9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93">
            <a:off x="4210283" y="3863632"/>
            <a:ext cx="905774" cy="90577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267020C9-B25D-BB6F-E6CA-EB5A50072219}"/>
              </a:ext>
            </a:extLst>
          </p:cNvPr>
          <p:cNvSpPr/>
          <p:nvPr/>
        </p:nvSpPr>
        <p:spPr>
          <a:xfrm>
            <a:off x="330732" y="5831650"/>
            <a:ext cx="4078256" cy="749562"/>
          </a:xfrm>
          <a:prstGeom prst="roundRect">
            <a:avLst/>
          </a:prstGeom>
          <a:solidFill>
            <a:srgbClr val="D3918F"/>
          </a:solidFill>
          <a:ln w="571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CAD98FF-3172-EBBC-5977-84DB924E995A}"/>
              </a:ext>
            </a:extLst>
          </p:cNvPr>
          <p:cNvSpPr/>
          <p:nvPr/>
        </p:nvSpPr>
        <p:spPr>
          <a:xfrm>
            <a:off x="364441" y="5975598"/>
            <a:ext cx="39139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амятники </a:t>
            </a:r>
            <a:r>
              <a:rPr lang="ru-RU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B0AA976-5FD5-FC24-7A98-B8FA3E7EA2B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6951148" y="5739410"/>
            <a:ext cx="990432" cy="972000"/>
          </a:xfrm>
          <a:prstGeom prst="rect">
            <a:avLst/>
          </a:prstGeom>
        </p:spPr>
      </p:pic>
      <p:sp>
        <p:nvSpPr>
          <p:cNvPr id="67" name="Прямоугольник 66">
            <a:hlinkClick r:id="rId38" action="ppaction://hlinksldjump"/>
            <a:extLst>
              <a:ext uri="{FF2B5EF4-FFF2-40B4-BE49-F238E27FC236}">
                <a16:creationId xmlns:a16="http://schemas.microsoft.com/office/drawing/2014/main" xmlns="" id="{E261318C-8712-A1F7-13CB-A058F662312B}"/>
              </a:ext>
            </a:extLst>
          </p:cNvPr>
          <p:cNvSpPr/>
          <p:nvPr/>
        </p:nvSpPr>
        <p:spPr>
          <a:xfrm>
            <a:off x="7032618" y="5763405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DF5E71F-48E0-6987-CA36-BDFD6ABA14B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5669741" y="5724926"/>
            <a:ext cx="990432" cy="972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D872380F-D1C8-6A15-101E-ABC51E34E0F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8092618" y="5763405"/>
            <a:ext cx="990432" cy="9720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1E5D13A-E2D6-10A0-22BE-DEF943C42BF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9286695" y="5750404"/>
            <a:ext cx="990432" cy="9720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B98156E-69CE-E17E-732D-44E8D0755D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10458579" y="5712669"/>
            <a:ext cx="990432" cy="972000"/>
          </a:xfrm>
          <a:prstGeom prst="rect">
            <a:avLst/>
          </a:prstGeom>
        </p:spPr>
      </p:pic>
      <p:sp>
        <p:nvSpPr>
          <p:cNvPr id="70" name="Прямоугольник 69">
            <a:hlinkClick r:id="rId39" action="ppaction://hlinksldjump"/>
            <a:extLst>
              <a:ext uri="{FF2B5EF4-FFF2-40B4-BE49-F238E27FC236}">
                <a16:creationId xmlns:a16="http://schemas.microsoft.com/office/drawing/2014/main" xmlns="" id="{6FDCE20C-1CE0-D3D3-E900-F9629978140E}"/>
              </a:ext>
            </a:extLst>
          </p:cNvPr>
          <p:cNvSpPr/>
          <p:nvPr/>
        </p:nvSpPr>
        <p:spPr>
          <a:xfrm>
            <a:off x="10540049" y="5724080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69" name="Прямоугольник 68">
            <a:hlinkClick r:id="rId40" action="ppaction://hlinksldjump"/>
            <a:extLst>
              <a:ext uri="{FF2B5EF4-FFF2-40B4-BE49-F238E27FC236}">
                <a16:creationId xmlns:a16="http://schemas.microsoft.com/office/drawing/2014/main" xmlns="" id="{C082539D-1D52-902F-3B6E-DC69A5129E36}"/>
              </a:ext>
            </a:extLst>
          </p:cNvPr>
          <p:cNvSpPr/>
          <p:nvPr/>
        </p:nvSpPr>
        <p:spPr>
          <a:xfrm>
            <a:off x="9383730" y="5771121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68" name="Прямоугольник 67">
            <a:hlinkClick r:id="rId41" action="ppaction://hlinksldjump"/>
            <a:extLst>
              <a:ext uri="{FF2B5EF4-FFF2-40B4-BE49-F238E27FC236}">
                <a16:creationId xmlns:a16="http://schemas.microsoft.com/office/drawing/2014/main" xmlns="" id="{5772B0AD-5F9F-A71B-B501-B55D8A1C132E}"/>
              </a:ext>
            </a:extLst>
          </p:cNvPr>
          <p:cNvSpPr/>
          <p:nvPr/>
        </p:nvSpPr>
        <p:spPr>
          <a:xfrm>
            <a:off x="8174088" y="5790933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  <p:sp>
        <p:nvSpPr>
          <p:cNvPr id="71" name="Прямоугольник 70">
            <a:hlinkClick r:id="rId42" action="ppaction://hlinksldjump"/>
            <a:extLst>
              <a:ext uri="{FF2B5EF4-FFF2-40B4-BE49-F238E27FC236}">
                <a16:creationId xmlns:a16="http://schemas.microsoft.com/office/drawing/2014/main" xmlns="" id="{53B9254D-4B97-7677-E307-35031935D8C3}"/>
              </a:ext>
            </a:extLst>
          </p:cNvPr>
          <p:cNvSpPr/>
          <p:nvPr/>
        </p:nvSpPr>
        <p:spPr>
          <a:xfrm>
            <a:off x="5754103" y="5739410"/>
            <a:ext cx="8274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ndish modern" panose="02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91" grpId="0"/>
      <p:bldP spid="97" grpId="0"/>
      <p:bldP spid="100" grpId="0"/>
      <p:bldP spid="108" grpId="0"/>
      <p:bldP spid="173" grpId="0"/>
      <p:bldP spid="12" grpId="0"/>
      <p:bldP spid="13" grpId="0"/>
      <p:bldP spid="14" grpId="0"/>
      <p:bldP spid="15" grpId="0"/>
      <p:bldP spid="16" grpId="0"/>
      <p:bldP spid="25" grpId="0"/>
      <p:bldP spid="26" grpId="0"/>
      <p:bldP spid="31" grpId="0"/>
      <p:bldP spid="32" grpId="0"/>
      <p:bldP spid="33" grpId="0"/>
      <p:bldP spid="42" grpId="0"/>
      <p:bldP spid="43" grpId="0"/>
      <p:bldP spid="44" grpId="0"/>
      <p:bldP spid="45" grpId="0"/>
      <p:bldP spid="46" grpId="0"/>
      <p:bldP spid="53" grpId="0"/>
      <p:bldP spid="54" grpId="0"/>
      <p:bldP spid="55" grpId="0"/>
      <p:bldP spid="58" grpId="0"/>
      <p:bldP spid="59" grpId="0"/>
      <p:bldP spid="67" grpId="0"/>
      <p:bldP spid="70" grpId="0"/>
      <p:bldP spid="69" grpId="0"/>
      <p:bldP spid="68" grpId="0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100848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444298" y="1262461"/>
            <a:ext cx="747921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этой профессии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 городского предприятия «Марко»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Витебске установлена бронзовая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скульптура.</a:t>
            </a:r>
            <a:endParaRPr lang="ru-RU" sz="4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72771" y="5290840"/>
            <a:ext cx="49495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апожник</a:t>
            </a:r>
            <a:endParaRPr lang="ru-RU" sz="48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CC274E-9BD7-5CBE-5F77-A363E3EBD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5484" b="13198"/>
          <a:stretch/>
        </p:blipFill>
        <p:spPr>
          <a:xfrm>
            <a:off x="7600762" y="1009367"/>
            <a:ext cx="3293616" cy="428147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D9359D-671D-7C14-B00D-5CEA5F10B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7B8AEA-6127-5954-97E1-4728F09E9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623536" y="389499"/>
            <a:ext cx="813356" cy="7982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FF52B7C-C8CA-DC29-473D-255B502123EA}"/>
              </a:ext>
            </a:extLst>
          </p:cNvPr>
          <p:cNvSpPr/>
          <p:nvPr/>
        </p:nvSpPr>
        <p:spPr>
          <a:xfrm>
            <a:off x="794603" y="314756"/>
            <a:ext cx="452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255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90688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521936" y="854799"/>
            <a:ext cx="76036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Скульптурная композиция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 из самых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и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оригинальных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часов,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указателем выступает телескоп,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расположенные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12 стульев символизируют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знаки зодиака, но и часы.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телескопом на стуле, указывая пальцем в небо, восседает…</a:t>
            </a:r>
            <a:endParaRPr lang="ru-RU" sz="32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7745647" y="5290841"/>
            <a:ext cx="362929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звездочёт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b="2721"/>
          <a:stretch/>
        </p:blipFill>
        <p:spPr>
          <a:xfrm>
            <a:off x="7898932" y="1133427"/>
            <a:ext cx="3847416" cy="4245687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FAD8D28E-0EEB-D5AC-E096-6FDE1390F8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48D504-DD5C-E08C-8CD7-DC6F720DDB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623536" y="389499"/>
            <a:ext cx="813356" cy="7982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BE9494C-5260-D137-C08F-2846F39D9490}"/>
              </a:ext>
            </a:extLst>
          </p:cNvPr>
          <p:cNvSpPr/>
          <p:nvPr/>
        </p:nvSpPr>
        <p:spPr>
          <a:xfrm>
            <a:off x="794603" y="314756"/>
            <a:ext cx="452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04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5038" y="133256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16" name="Рисунок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12B771-D575-ED68-9B8B-708005A76C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794603" y="788608"/>
            <a:ext cx="718173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XIX веке улицы Бреста освещались уличными масляными светильниками. Их обслуживанием занимался человек, которому установлена скульптура в виде хрупкого мужчины, аккуратно взбирающегося по лестнице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фонарный столб.</a:t>
            </a:r>
            <a:endParaRPr lang="ru-RU" sz="36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7750114" y="5290841"/>
            <a:ext cx="361687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фонарщик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b="14096"/>
          <a:stretch/>
        </p:blipFill>
        <p:spPr>
          <a:xfrm>
            <a:off x="8102599" y="1187719"/>
            <a:ext cx="3283469" cy="40707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E77771-B1F1-E03E-13B1-1EFAA55AE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623536" y="389499"/>
            <a:ext cx="813356" cy="7982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A69FD26-A615-4F1F-645E-093BA9FDE132}"/>
              </a:ext>
            </a:extLst>
          </p:cNvPr>
          <p:cNvSpPr/>
          <p:nvPr/>
        </p:nvSpPr>
        <p:spPr>
          <a:xfrm>
            <a:off x="794603" y="314756"/>
            <a:ext cx="452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2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0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794603" y="735948"/>
            <a:ext cx="747921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Минске человеку этой профессии установлена бронзовая скульптура.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фирменной фуражке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сумкой через плечо он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газету, придерживая рукой велосипед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Кто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 это?</a:t>
            </a:r>
            <a:endParaRPr lang="ru-RU" sz="4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7414837" y="5232414"/>
            <a:ext cx="39880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r="33203"/>
          <a:stretch/>
        </p:blipFill>
        <p:spPr>
          <a:xfrm>
            <a:off x="7857374" y="865219"/>
            <a:ext cx="3103000" cy="4379455"/>
          </a:xfrm>
          <a:prstGeom prst="rect">
            <a:avLst/>
          </a:prstGeom>
        </p:spPr>
      </p:pic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718EF5B0-E49A-3092-0D73-E774A04A54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C1B49B-B682-626D-1237-10D5099050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" b="930"/>
          <a:stretch/>
        </p:blipFill>
        <p:spPr>
          <a:xfrm>
            <a:off x="623536" y="389499"/>
            <a:ext cx="813356" cy="7982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7EC89A-43CE-836F-5300-0EE3E63774BD}"/>
              </a:ext>
            </a:extLst>
          </p:cNvPr>
          <p:cNvSpPr/>
          <p:nvPr/>
        </p:nvSpPr>
        <p:spPr>
          <a:xfrm>
            <a:off x="794603" y="314756"/>
            <a:ext cx="452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985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ТВЕТ">
            <a:extLst>
              <a:ext uri="{FF2B5EF4-FFF2-40B4-BE49-F238E27FC236}">
                <a16:creationId xmlns:a16="http://schemas.microsoft.com/office/drawing/2014/main" xmlns="" id="{D7715263-2973-B680-F2E9-98A3F06B81A1}"/>
              </a:ext>
            </a:extLst>
          </p:cNvPr>
          <p:cNvSpPr txBox="1"/>
          <p:nvPr/>
        </p:nvSpPr>
        <p:spPr>
          <a:xfrm>
            <a:off x="3078329" y="142589"/>
            <a:ext cx="628391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изображений, сервисы</a:t>
            </a:r>
          </a:p>
        </p:txBody>
      </p:sp>
      <p:sp>
        <p:nvSpPr>
          <p:cNvPr id="4" name="ОТВЕТ">
            <a:extLst>
              <a:ext uri="{FF2B5EF4-FFF2-40B4-BE49-F238E27FC236}">
                <a16:creationId xmlns:a16="http://schemas.microsoft.com/office/drawing/2014/main" xmlns="" id="{14FB9B2F-6980-460F-1814-C7D14775BB86}"/>
              </a:ext>
            </a:extLst>
          </p:cNvPr>
          <p:cNvSpPr txBox="1"/>
          <p:nvPr/>
        </p:nvSpPr>
        <p:spPr>
          <a:xfrm>
            <a:off x="380872" y="1166841"/>
            <a:ext cx="4648200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Кнопка «Завершить</a:t>
            </a:r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Кнопка «Домой</a:t>
            </a:r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Кнопка «Источники</a:t>
            </a:r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Фоновый рисунок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Генератор облака слов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Конструктор интерактивных заданий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Картинка 1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Крысолов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Бондарь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Трубочист</a:t>
            </a:r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Ключи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Телефонистка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Вычислитель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Водитель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Дизайнер</a:t>
            </a:r>
            <a:endParaRPr lang="ru-RU" b="1" dirty="0" smtClean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Фармацевт</a:t>
            </a:r>
            <a:endParaRPr lang="ru-RU" sz="2400" b="1" dirty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ТВЕТ">
            <a:extLst>
              <a:ext uri="{FF2B5EF4-FFF2-40B4-BE49-F238E27FC236}">
                <a16:creationId xmlns:a16="http://schemas.microsoft.com/office/drawing/2014/main" xmlns="" id="{43D98587-5625-3602-CB3C-44EDC2DE4EFB}"/>
              </a:ext>
            </a:extLst>
          </p:cNvPr>
          <p:cNvSpPr txBox="1"/>
          <p:nvPr/>
        </p:nvSpPr>
        <p:spPr>
          <a:xfrm>
            <a:off x="3953889" y="1028343"/>
            <a:ext cx="4532795" cy="48013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Пограничник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Программист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Художник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Швея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Повар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Пожарный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Плотник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Лего-скульптор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Водолаз 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Переворачиватели пингвинов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Уборщики айсбергов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Сырный слушатель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Каменщик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Парикмахер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Лётчик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Учитель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Рентгенолог</a:t>
            </a:r>
            <a:endParaRPr lang="ru-RU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ТВЕТ">
            <a:extLst>
              <a:ext uri="{FF2B5EF4-FFF2-40B4-BE49-F238E27FC236}">
                <a16:creationId xmlns:a16="http://schemas.microsoft.com/office/drawing/2014/main" xmlns="" id="{D764BC2E-A0A4-ED12-14BE-ACE7D43CA0EC}"/>
              </a:ext>
            </a:extLst>
          </p:cNvPr>
          <p:cNvSpPr txBox="1"/>
          <p:nvPr/>
        </p:nvSpPr>
        <p:spPr>
          <a:xfrm>
            <a:off x="7760686" y="1582341"/>
            <a:ext cx="4178300" cy="36933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Генератор облака слов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Конструктор интерактивных заданий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Иконка 1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Иконка 2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Иконка 3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Иконка 4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7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Иконка 5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 Сделано в </a:t>
            </a:r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Б</a:t>
            </a:r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еларуси 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Памятник заправщику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Памятник сапожнику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Памятник звездочёту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Памятник фонарщику</a:t>
            </a:r>
            <a:endParaRPr lang="ru-RU" b="1" dirty="0" smtClean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5"/>
              </a:rPr>
              <a:t>Памятник почтальону</a:t>
            </a:r>
            <a:endParaRPr lang="ru-RU" b="1" dirty="0">
              <a:ln/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B6E4131-6732-CCDD-4362-4519469B59F1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564" y="5877478"/>
            <a:ext cx="866222" cy="86622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46AC85B8-9F24-24AB-3568-BF2E0614B0E4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335309" y="0"/>
            <a:ext cx="856691" cy="6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ТВЕТ">
            <a:extLst>
              <a:ext uri="{FF2B5EF4-FFF2-40B4-BE49-F238E27FC236}">
                <a16:creationId xmlns:a16="http://schemas.microsoft.com/office/drawing/2014/main" xmlns="" id="{F7A36099-F15F-C727-A6B2-523E0153BCB8}"/>
              </a:ext>
            </a:extLst>
          </p:cNvPr>
          <p:cNvSpPr txBox="1"/>
          <p:nvPr/>
        </p:nvSpPr>
        <p:spPr>
          <a:xfrm>
            <a:off x="668231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10756" y="320662"/>
            <a:ext cx="35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1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391888" y="1224088"/>
            <a:ext cx="75914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ведавший продовольственными </a:t>
            </a: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запасами </a:t>
            </a:r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(поместья) </a:t>
            </a:r>
            <a: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ключами от мест </a:t>
            </a: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4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хранения.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680151" y="5198509"/>
            <a:ext cx="46269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ключник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3328" y="1335063"/>
            <a:ext cx="3524730" cy="3819639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1502EBB4-56A2-2E11-DEA8-B5CDCC233B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8497CA-E437-9727-EA54-889B59A4CC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0" y="-11555"/>
            <a:ext cx="769320" cy="1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10756" y="320662"/>
            <a:ext cx="35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1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579100" y="144088"/>
            <a:ext cx="1415757" cy="2002212"/>
            <a:chOff x="10831004" y="71659"/>
            <a:chExt cx="1100479" cy="180912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26455"/>
              <a:ext cx="8274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16" name="Рисунок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B12B771-D575-ED68-9B8B-708005A76C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284563" y="1151659"/>
            <a:ext cx="747921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Ремесленники, </a:t>
            </a: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48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делали </a:t>
            </a: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бочки</a:t>
            </a:r>
            <a:r>
              <a:rPr lang="ru-RU" sz="48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b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корабельные </a:t>
            </a:r>
            <a:b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мачты</a:t>
            </a:r>
            <a:r>
              <a:rPr lang="ru-RU" sz="48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1" y="5198509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495020" y="5198509"/>
            <a:ext cx="494959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бондарь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901" y="982890"/>
            <a:ext cx="4729507" cy="39091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76CD92-0114-A45C-A182-06F666FB0D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0" y="-11555"/>
            <a:ext cx="769320" cy="1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10756" y="320662"/>
            <a:ext cx="35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1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79607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810756" y="1126938"/>
            <a:ext cx="747921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любимых героев западноевропейских сказок </a:t>
            </a: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легенд. Случайная встреча </a:t>
            </a: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этим чёрным человеком </a:t>
            </a: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сулила </a:t>
            </a:r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удачу. Представитель сложной, опасной, но очень </a:t>
            </a: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нужной </a:t>
            </a:r>
            <a:r>
              <a:rPr lang="ru-RU" sz="36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 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673760" y="5198508"/>
            <a:ext cx="46269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трубочист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293" y="1190981"/>
            <a:ext cx="4037324" cy="4037324"/>
          </a:xfrm>
          <a:prstGeom prst="rect">
            <a:avLst/>
          </a:prstGeom>
        </p:spPr>
      </p:pic>
      <p:sp>
        <p:nvSpPr>
          <p:cNvPr id="3" name="ОТВЕТ">
            <a:extLst>
              <a:ext uri="{FF2B5EF4-FFF2-40B4-BE49-F238E27FC236}">
                <a16:creationId xmlns:a16="http://schemas.microsoft.com/office/drawing/2014/main" xmlns="" id="{EF2BB26F-0E0D-2DB0-9584-F8D21CB4CD46}"/>
              </a:ext>
            </a:extLst>
          </p:cNvPr>
          <p:cNvSpPr txBox="1"/>
          <p:nvPr/>
        </p:nvSpPr>
        <p:spPr>
          <a:xfrm>
            <a:off x="810756" y="5198508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AF0FBA1-6ABC-7C19-B049-AD440A3877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FDBC8B-988B-B61A-A53D-89382909CF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0" y="-11555"/>
            <a:ext cx="769320" cy="1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1" y="5198508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10756" y="320662"/>
            <a:ext cx="35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1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96160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400830" y="1099586"/>
            <a:ext cx="75914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изобретения </a:t>
            </a:r>
            <a: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автоматических </a:t>
            </a:r>
            <a:r>
              <a:rPr lang="ru-RU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телефонных станций соединение </a:t>
            </a:r>
            <a: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</a:t>
            </a:r>
            <a:r>
              <a:rPr lang="ru-RU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вручную, </a:t>
            </a:r>
            <a: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брали на эту работу преимущественно девушек. </a:t>
            </a:r>
            <a: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называлась…</a:t>
            </a:r>
            <a:endParaRPr lang="ru-RU" sz="40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260123" y="5244674"/>
            <a:ext cx="504057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телефонистка</a:t>
            </a:r>
            <a:endParaRPr lang="ru-RU" sz="54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986" y="1570511"/>
            <a:ext cx="3962871" cy="2999894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70BC79A-B95A-2E68-4FBC-C2EBA5168D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BAD39D-3BD4-EE3C-8922-A983A3CF81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0" y="-11555"/>
            <a:ext cx="769320" cy="1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1" y="5216915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810756" y="320662"/>
            <a:ext cx="35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_AlgeriusNr" panose="04040704040802020702" pitchFamily="82" charset="-52"/>
              </a:rPr>
              <a:t>1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894378" y="144088"/>
            <a:ext cx="1100479" cy="1080000"/>
            <a:chOff x="10831004" y="71659"/>
            <a:chExt cx="1100479" cy="108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1016571" y="141089"/>
              <a:ext cx="8274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660634" y="1449322"/>
            <a:ext cx="72348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середины XX века </a:t>
            </a: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</a:t>
            </a:r>
            <a:endParaRPr lang="ru-RU" sz="360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</a:t>
            </a: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компьютера. </a:t>
            </a: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 языке </a:t>
            </a:r>
            <a:b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называлась — </a:t>
            </a:r>
            <a:r>
              <a:rPr lang="ru-RU" sz="360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ru-RU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323054" y="5216915"/>
            <a:ext cx="512156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440" y="1554012"/>
            <a:ext cx="4099417" cy="3206940"/>
          </a:xfrm>
          <a:prstGeom prst="rect">
            <a:avLst/>
          </a:prstGeom>
        </p:spPr>
      </p:pic>
      <p:pic>
        <p:nvPicPr>
          <p:cNvPr id="2" name="Рисунок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F93F9EAC-ECFB-439E-3E21-70B7EF5AEB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CB89E0-9BB4-EA5B-8BDC-D3FEB42793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0" y="-11555"/>
            <a:ext cx="769320" cy="1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ТВЕТ">
            <a:extLst>
              <a:ext uri="{FF2B5EF4-FFF2-40B4-BE49-F238E27FC236}">
                <a16:creationId xmlns:a16="http://schemas.microsoft.com/office/drawing/2014/main" xmlns="" id="{246F25F2-C199-6DA4-5A2B-895EB8B1CD6D}"/>
              </a:ext>
            </a:extLst>
          </p:cNvPr>
          <p:cNvSpPr txBox="1"/>
          <p:nvPr/>
        </p:nvSpPr>
        <p:spPr>
          <a:xfrm>
            <a:off x="668231" y="5364625"/>
            <a:ext cx="341215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rgbClr val="6902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6000" b="1" dirty="0">
              <a:ln/>
              <a:solidFill>
                <a:srgbClr val="6902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F76125-FA61-5060-AA0E-79E635B9D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1" y="441184"/>
            <a:ext cx="723967" cy="72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83ECC4-5BAD-A9F4-1443-6028781EF047}"/>
              </a:ext>
            </a:extLst>
          </p:cNvPr>
          <p:cNvSpPr/>
          <p:nvPr/>
        </p:nvSpPr>
        <p:spPr>
          <a:xfrm>
            <a:off x="769078" y="320662"/>
            <a:ext cx="442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endish modern" panose="02000700000000000000" pitchFamily="2" charset="0"/>
              </a:rPr>
              <a:t>2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D82E1-347D-6D39-9D72-20A43F5E7AE3}"/>
              </a:ext>
            </a:extLst>
          </p:cNvPr>
          <p:cNvGrpSpPr/>
          <p:nvPr/>
        </p:nvGrpSpPr>
        <p:grpSpPr>
          <a:xfrm>
            <a:off x="10693400" y="144088"/>
            <a:ext cx="1301457" cy="1938712"/>
            <a:chOff x="10831004" y="71659"/>
            <a:chExt cx="1100479" cy="181340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50BC2CD-9B7D-7E20-BD0E-9DADF1556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5F8"/>
                </a:clrFrom>
                <a:clrTo>
                  <a:srgbClr val="F2F5F8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6"/>
            <a:stretch/>
          </p:blipFill>
          <p:spPr>
            <a:xfrm>
              <a:off x="10831004" y="71659"/>
              <a:ext cx="1100479" cy="108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ADB339A-52A7-7F81-7670-2FD94B75BC51}"/>
                </a:ext>
              </a:extLst>
            </p:cNvPr>
            <p:cNvSpPr/>
            <p:nvPr/>
          </p:nvSpPr>
          <p:spPr>
            <a:xfrm>
              <a:off x="10967497" y="130734"/>
              <a:ext cx="8274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7E637F-5ABC-4D2F-72C3-4E45B4FF2453}"/>
              </a:ext>
            </a:extLst>
          </p:cNvPr>
          <p:cNvSpPr/>
          <p:nvPr/>
        </p:nvSpPr>
        <p:spPr>
          <a:xfrm>
            <a:off x="505884" y="262856"/>
            <a:ext cx="7479211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Перекрёстки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светофоры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наперечёт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Пропустив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машину скорой,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везёт. </a:t>
            </a:r>
          </a:p>
          <a:p>
            <a:pPr algn="ctr"/>
            <a:endParaRPr lang="ru-RU" sz="40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 правила движения,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знаком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 управления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за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рулём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xmlns="" id="{3D42ABEC-FB40-0693-0AF3-F46F9D30A049}"/>
              </a:ext>
            </a:extLst>
          </p:cNvPr>
          <p:cNvSpPr txBox="1"/>
          <p:nvPr/>
        </p:nvSpPr>
        <p:spPr>
          <a:xfrm>
            <a:off x="6796750" y="5364625"/>
            <a:ext cx="494959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237B669-411B-5DB2-B159-2288AF2C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459" y="1331386"/>
            <a:ext cx="4104889" cy="36668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8B5A7D-5540-D15E-BD87-82DB6F5AC6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545" y="203163"/>
            <a:ext cx="920879" cy="1196042"/>
          </a:xfrm>
          <a:prstGeom prst="rect">
            <a:avLst/>
          </a:prstGeom>
        </p:spPr>
      </p:pic>
      <p:pic>
        <p:nvPicPr>
          <p:cNvPr id="3" name="Рисунок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2E5CEF36-2388-C0FC-4C21-D59408B805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697" y="5966697"/>
            <a:ext cx="891303" cy="8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521</Words>
  <Application>Microsoft Office PowerPoint</Application>
  <PresentationFormat>Произвольный</PresentationFormat>
  <Paragraphs>238</Paragraphs>
  <Slides>34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Garamond</vt:lpstr>
      <vt:lpstr>Times New Roman</vt:lpstr>
      <vt:lpstr>a_AlgeriusNr</vt:lpstr>
      <vt:lpstr>Cavendish modern</vt:lpstr>
      <vt:lpstr>Trebuchet MS</vt:lpstr>
      <vt:lpstr>Тема Office</vt:lpstr>
      <vt:lpstr>Интеллектуальная игра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Артём Кулаков</dc:creator>
  <cp:lastModifiedBy>Яна Капуста</cp:lastModifiedBy>
  <cp:revision>28</cp:revision>
  <dcterms:created xsi:type="dcterms:W3CDTF">2023-07-16T19:06:25Z</dcterms:created>
  <dcterms:modified xsi:type="dcterms:W3CDTF">2024-10-18T09:38:12Z</dcterms:modified>
</cp:coreProperties>
</file>